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(about 45 seconds): Ask the room: “Who has used AI in the past seven days?” Then ask a harder follow-up: “Was it helping you think—or deciding for you?”,This presentation is based on the supplied visual collection of AI advantages/disadvantages and the AI Insight website. The focus is a balanced discussion, not simple pro-versus-anti messaging.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AI Insight website highlights milestones from 1950, 1997 and 2011. The “Today” label intentionally describes the current era rather than assigning an uncertain start date to generative AI.,Ask: “Which of the four areas has AI changed most for you, and what has it made better or worse?”,Explain in simple terms that modern AI learns from data and produces predictions or outputs. Confidence and fluency are not the same as reliability.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 AI can provide alternate explanations and practice, but students should still retrieve and apply knowledge independently.,Creativity: it can help overcome a blank page, yet people still set intentions, make choices and evaluate originality.,Productivity: the time saved can be significant on some tasks, but outputs need checking. Avoid presenting unverified percentages.,Discussion prompt: “At what point does AI help you learn less, even when it helps you finish faster?”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Healthcare: describe AI as decision support rather than an autonomous doctor. The illustrated interface is deliberately stylized and is not a clinical image.,Science: AI can help detect statistical relationships, but models and findings need human validation and replication.,Accessibility: captions, speech interfaces and translation may reduce barriers. Actual quality can vary by language, accent, device and situation.,The supplied AI Insight page mentions healthcare, school support and future work; its highly specific unsourced performance claims were not repeated.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uploaded board highlights wrong decisions, cybersecurity threats, privacy, misinformation and bias. These are discussed as risks, not as universal outcomes.,Misinformation: use the word “hallucination” if the audience knows it; AI-generated citations can be fabricated.,Privacy: do not enter other people’s personal data or confidential records into tools unless authorized and the service is approved.,Bias: removing sensitive group labels is not necessarily enough, because other data can act as a proxy.,Harder audience question: “Can a tool be highly accurate on average and still be unacceptable for an important decision?”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supplied board lists job loss, high development costs, reliance on AI, reduced human skills and environmental impact.,Do not claim that all jobs will disappear. It is more accurate to describe effects on tasks, professions, access and distribution.,AI infrastructure consumes energy and materials. The total impact depends on model design, scale of use, local electricity mix and efficiencies.,Prompt: “If a tool saves you five hours a week, what skills might you lose—and which new skills could you gain?”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Interactive segment (2–3 minutes): Have participants choose A, B or C, and then defend their choice in pairs.,All choices have trade-offs. A reduces immediate fairness risk but delays a potentially useful process. B preserves some efficiency but safeguards may fail. C limits the system’s role but consumes more resources.,Follow-up: “Who should be accountable for a biased decision: the vendor, the employer, the human reviewer, or all three?”,Ask what evidence would change a decision: subgroup error rates, audit findings, appeals procedures, legal requirements and a comparison with human-only processes.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emphasizing agency, not fear: AI can amplify people while also amplifying mistakes, bias and misuse.,These five habits turn broad risks into daily practice. For work or education, also follow any local policies on use and disclosure.,Closing round: Ask participants to name one task they would confidently delegate to AI and one decision they believe requires a human final say.,SOURCES: visual AI positives/negatives collection and AI Insight website supplied with the task. Several precise claims in the webpage were unsourced, so this deck does not repeat them as verified figures.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slideLayout" Target="../slideLayouts/slideLayout1.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slideLayout" Target="../slideLayouts/slideLayout1.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slideLayout" Target="../slideLayouts/slideLayout1.xml"/><Relationship Id="rId8"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80D17"/>
        </a:solidFill>
      </p:bgPr>
    </p:bg>
    <p:spTree>
      <p:nvGrpSpPr>
        <p:cNvPr id="1" name=""/>
        <p:cNvGrpSpPr/>
        <p:nvPr/>
      </p:nvGrpSpPr>
      <p:grpSpPr>
        <a:xfrm>
          <a:off x="0" y="0"/>
          <a:ext cx="0" cy="0"/>
          <a:chOff x="0" y="0"/>
          <a:chExt cx="0" cy="0"/>
        </a:xfrm>
      </p:grpSpPr>
      <p:pic>
        <p:nvPicPr>
          <p:cNvPr id="2" name="Image 0" descr="/mnt/data/ai_impact_deck/assets/bg_default.png">    </p:cNvPr>
          <p:cNvPicPr>
            <a:picLocks noChangeAspect="1"/>
          </p:cNvPicPr>
          <p:nvPr/>
        </p:nvPicPr>
        <p:blipFill>
          <a:blip r:embed="rId1"/>
          <a:stretch>
            <a:fillRect/>
          </a:stretch>
        </p:blipFill>
        <p:spPr>
          <a:xfrm>
            <a:off x="0" y="0"/>
            <a:ext cx="12192000" cy="6858000"/>
          </a:xfrm>
          <a:prstGeom prst="rect">
            <a:avLst/>
          </a:prstGeom>
        </p:spPr>
      </p:pic>
      <p:sp>
        <p:nvSpPr>
          <p:cNvPr id="3" name="Shape 0"/>
          <p:cNvSpPr/>
          <p:nvPr/>
        </p:nvSpPr>
        <p:spPr>
          <a:xfrm>
            <a:off x="630936" y="539496"/>
            <a:ext cx="2139696" cy="356616"/>
          </a:xfrm>
          <a:prstGeom prst="roundRect">
            <a:avLst>
              <a:gd name="adj" fmla="val 51282"/>
            </a:avLst>
          </a:prstGeom>
          <a:solidFill>
            <a:srgbClr val="173047"/>
          </a:solidFill>
          <a:ln w="12700">
            <a:solidFill>
              <a:srgbClr val="173047">
                <a:alpha val="0"/>
              </a:srgbClr>
            </a:solidFill>
            <a:prstDash val="solid"/>
          </a:ln>
        </p:spPr>
      </p:sp>
      <p:sp>
        <p:nvSpPr>
          <p:cNvPr id="4" name="Text 1"/>
          <p:cNvSpPr/>
          <p:nvPr/>
        </p:nvSpPr>
        <p:spPr>
          <a:xfrm>
            <a:off x="768096" y="594360"/>
            <a:ext cx="1920240" cy="228600"/>
          </a:xfrm>
          <a:prstGeom prst="rect">
            <a:avLst/>
          </a:prstGeom>
          <a:noFill/>
          <a:ln/>
        </p:spPr>
        <p:txBody>
          <a:bodyPr wrap="square" lIns="0" tIns="0" rIns="0" bIns="0" rtlCol="0" anchor="ctr">
            <a:normAutofit/>
          </a:bodyPr>
          <a:lstStyle/>
          <a:p>
            <a:pPr algn="l" indent="0" marL="0">
              <a:buNone/>
            </a:pPr>
            <a:r>
              <a:rPr lang="en-US" sz="1150" b="1" spc="90" kern="0" dirty="0">
                <a:solidFill>
                  <a:srgbClr val="4FE8BD"/>
                </a:solidFill>
                <a:latin typeface="Inter" pitchFamily="34" charset="0"/>
                <a:ea typeface="Inter" pitchFamily="34" charset="-122"/>
                <a:cs typeface="Inter" pitchFamily="34" charset="-120"/>
              </a:rPr>
              <a:t>THE AI IMPACT  /  2026</a:t>
            </a:r>
            <a:endParaRPr lang="en-US" sz="1150" dirty="0"/>
          </a:p>
        </p:txBody>
      </p:sp>
      <p:sp>
        <p:nvSpPr>
          <p:cNvPr id="5" name="Text 2"/>
          <p:cNvSpPr/>
          <p:nvPr/>
        </p:nvSpPr>
        <p:spPr>
          <a:xfrm>
            <a:off x="630936" y="1344168"/>
            <a:ext cx="6858000" cy="704088"/>
          </a:xfrm>
          <a:prstGeom prst="rect">
            <a:avLst/>
          </a:prstGeom>
          <a:noFill/>
          <a:ln/>
        </p:spPr>
        <p:txBody>
          <a:bodyPr wrap="square" lIns="0" tIns="0" rIns="0" bIns="0" rtlCol="0" anchor="ctr">
            <a:normAutofit/>
          </a:bodyPr>
          <a:lstStyle/>
          <a:p>
            <a:pPr algn="l" indent="0" marL="0">
              <a:buNone/>
            </a:pPr>
            <a:r>
              <a:rPr lang="en-US" sz="5300" b="1" dirty="0">
                <a:solidFill>
                  <a:srgbClr val="F5FAFF"/>
                </a:solidFill>
                <a:latin typeface="Inter Display" pitchFamily="34" charset="0"/>
                <a:ea typeface="Inter Display" pitchFamily="34" charset="-122"/>
                <a:cs typeface="Inter Display" pitchFamily="34" charset="-120"/>
              </a:rPr>
              <a:t>ARTIFICIAL</a:t>
            </a:r>
            <a:endParaRPr lang="en-US" sz="5300" dirty="0"/>
          </a:p>
        </p:txBody>
      </p:sp>
      <p:sp>
        <p:nvSpPr>
          <p:cNvPr id="6" name="Text 3"/>
          <p:cNvSpPr/>
          <p:nvPr/>
        </p:nvSpPr>
        <p:spPr>
          <a:xfrm>
            <a:off x="630936" y="2084832"/>
            <a:ext cx="6858000" cy="704088"/>
          </a:xfrm>
          <a:prstGeom prst="rect">
            <a:avLst/>
          </a:prstGeom>
          <a:noFill/>
          <a:ln/>
        </p:spPr>
        <p:txBody>
          <a:bodyPr wrap="square" lIns="0" tIns="0" rIns="0" bIns="0" rtlCol="0" anchor="ctr">
            <a:normAutofit/>
          </a:bodyPr>
          <a:lstStyle/>
          <a:p>
            <a:pPr algn="l" indent="0" marL="0">
              <a:buNone/>
            </a:pPr>
            <a:r>
              <a:rPr lang="en-US" sz="5300" b="1" dirty="0">
                <a:solidFill>
                  <a:srgbClr val="F5FAFF"/>
                </a:solidFill>
                <a:latin typeface="Inter Display" pitchFamily="34" charset="0"/>
                <a:ea typeface="Inter Display" pitchFamily="34" charset="-122"/>
                <a:cs typeface="Inter Display" pitchFamily="34" charset="-120"/>
              </a:rPr>
              <a:t>INTELLIGENCE</a:t>
            </a:r>
            <a:endParaRPr lang="en-US" sz="5300" dirty="0"/>
          </a:p>
        </p:txBody>
      </p:sp>
      <p:sp>
        <p:nvSpPr>
          <p:cNvPr id="7" name="Text 4"/>
          <p:cNvSpPr/>
          <p:nvPr/>
        </p:nvSpPr>
        <p:spPr>
          <a:xfrm>
            <a:off x="630936" y="3072384"/>
            <a:ext cx="5897880" cy="576072"/>
          </a:xfrm>
          <a:prstGeom prst="rect">
            <a:avLst/>
          </a:prstGeom>
          <a:noFill/>
          <a:ln/>
        </p:spPr>
        <p:txBody>
          <a:bodyPr wrap="square" lIns="0" tIns="0" rIns="0" bIns="0" rtlCol="0" anchor="ctr">
            <a:normAutofit/>
          </a:bodyPr>
          <a:lstStyle/>
          <a:p>
            <a:pPr algn="l" indent="0" marL="0">
              <a:buNone/>
            </a:pPr>
            <a:r>
              <a:rPr lang="en-US" sz="4270" b="1" dirty="0">
                <a:solidFill>
                  <a:srgbClr val="4FE8BD"/>
                </a:solidFill>
                <a:latin typeface="Inter Display" pitchFamily="34" charset="0"/>
                <a:ea typeface="Inter Display" pitchFamily="34" charset="-122"/>
                <a:cs typeface="Inter Display" pitchFamily="34" charset="-120"/>
              </a:rPr>
              <a:t>THE UPSIDE.</a:t>
            </a:r>
            <a:endParaRPr lang="en-US" sz="4270" dirty="0"/>
          </a:p>
        </p:txBody>
      </p:sp>
      <p:sp>
        <p:nvSpPr>
          <p:cNvPr id="8" name="Text 5"/>
          <p:cNvSpPr/>
          <p:nvPr/>
        </p:nvSpPr>
        <p:spPr>
          <a:xfrm>
            <a:off x="630936" y="3666744"/>
            <a:ext cx="6519672" cy="576072"/>
          </a:xfrm>
          <a:prstGeom prst="rect">
            <a:avLst/>
          </a:prstGeom>
          <a:noFill/>
          <a:ln/>
        </p:spPr>
        <p:txBody>
          <a:bodyPr wrap="square" lIns="0" tIns="0" rIns="0" bIns="0" rtlCol="0" anchor="ctr">
            <a:normAutofit/>
          </a:bodyPr>
          <a:lstStyle/>
          <a:p>
            <a:pPr algn="l" indent="0" marL="0">
              <a:buNone/>
            </a:pPr>
            <a:r>
              <a:rPr lang="en-US" sz="4270" b="1" dirty="0">
                <a:solidFill>
                  <a:srgbClr val="FF797B"/>
                </a:solidFill>
                <a:latin typeface="Inter Display" pitchFamily="34" charset="0"/>
                <a:ea typeface="Inter Display" pitchFamily="34" charset="-122"/>
                <a:cs typeface="Inter Display" pitchFamily="34" charset="-120"/>
              </a:rPr>
              <a:t>THE TRADE-OFF.</a:t>
            </a:r>
            <a:endParaRPr lang="en-US" sz="4270" dirty="0"/>
          </a:p>
        </p:txBody>
      </p:sp>
      <p:sp>
        <p:nvSpPr>
          <p:cNvPr id="9" name="Shape 6"/>
          <p:cNvSpPr/>
          <p:nvPr/>
        </p:nvSpPr>
        <p:spPr>
          <a:xfrm>
            <a:off x="658368" y="4517136"/>
            <a:ext cx="1243584" cy="0"/>
          </a:xfrm>
          <a:prstGeom prst="line">
            <a:avLst/>
          </a:prstGeom>
          <a:noFill/>
          <a:ln w="38100">
            <a:solidFill>
              <a:srgbClr val="4FE8BD">
                <a:alpha val="95000"/>
              </a:srgbClr>
            </a:solidFill>
            <a:prstDash val="solid"/>
            <a:headEnd type="none"/>
            <a:tailEnd type="none"/>
          </a:ln>
        </p:spPr>
      </p:sp>
      <p:sp>
        <p:nvSpPr>
          <p:cNvPr id="10" name="Text 7"/>
          <p:cNvSpPr/>
          <p:nvPr/>
        </p:nvSpPr>
        <p:spPr>
          <a:xfrm>
            <a:off x="658368" y="4782312"/>
            <a:ext cx="6291072" cy="749808"/>
          </a:xfrm>
          <a:prstGeom prst="rect">
            <a:avLst/>
          </a:prstGeom>
          <a:noFill/>
          <a:ln/>
        </p:spPr>
        <p:txBody>
          <a:bodyPr wrap="square" lIns="0" tIns="0" rIns="0" bIns="0" rtlCol="0" anchor="t">
            <a:normAutofit/>
          </a:bodyPr>
          <a:lstStyle/>
          <a:p>
            <a:pPr algn="l" indent="0" marL="0">
              <a:buNone/>
            </a:pPr>
            <a:r>
              <a:rPr lang="en-US" sz="2030" dirty="0">
                <a:solidFill>
                  <a:srgbClr val="C9D5E4"/>
                </a:solidFill>
                <a:latin typeface="Inter" pitchFamily="34" charset="0"/>
                <a:ea typeface="Inter" pitchFamily="34" charset="-122"/>
                <a:cs typeface="Inter" pitchFamily="34" charset="-120"/>
              </a:rPr>
              <a:t>How AI is reshaping learning, work and everyday life.</a:t>
            </a:r>
            <a:endParaRPr lang="en-US" sz="2030" dirty="0"/>
          </a:p>
        </p:txBody>
      </p:sp>
      <p:sp>
        <p:nvSpPr>
          <p:cNvPr id="11" name="Shape 8"/>
          <p:cNvSpPr/>
          <p:nvPr/>
        </p:nvSpPr>
        <p:spPr>
          <a:xfrm>
            <a:off x="667512" y="5852160"/>
            <a:ext cx="2971800" cy="329184"/>
          </a:xfrm>
          <a:prstGeom prst="roundRect">
            <a:avLst>
              <a:gd name="adj" fmla="val 50000"/>
            </a:avLst>
          </a:prstGeom>
          <a:solidFill>
            <a:srgbClr val="24354D"/>
          </a:solidFill>
          <a:ln w="12700">
            <a:solidFill>
              <a:srgbClr val="24354D">
                <a:alpha val="0"/>
              </a:srgbClr>
            </a:solidFill>
            <a:prstDash val="solid"/>
          </a:ln>
        </p:spPr>
      </p:sp>
      <p:sp>
        <p:nvSpPr>
          <p:cNvPr id="12" name="Text 9"/>
          <p:cNvSpPr/>
          <p:nvPr/>
        </p:nvSpPr>
        <p:spPr>
          <a:xfrm>
            <a:off x="795528" y="5893308"/>
            <a:ext cx="2715768" cy="237744"/>
          </a:xfrm>
          <a:prstGeom prst="rect">
            <a:avLst/>
          </a:prstGeom>
          <a:noFill/>
          <a:ln/>
        </p:spPr>
        <p:txBody>
          <a:bodyPr wrap="square" lIns="0" tIns="0" rIns="0" bIns="0" rtlCol="0" anchor="ctr">
            <a:normAutofit/>
          </a:bodyPr>
          <a:lstStyle/>
          <a:p>
            <a:pPr algn="l" indent="0" marL="0">
              <a:buNone/>
            </a:pPr>
            <a:r>
              <a:rPr lang="en-US" sz="1130" b="1" spc="40" kern="0" dirty="0">
                <a:solidFill>
                  <a:srgbClr val="F5FAFF"/>
                </a:solidFill>
                <a:latin typeface="Inter" pitchFamily="34" charset="0"/>
                <a:ea typeface="Inter" pitchFamily="34" charset="-122"/>
                <a:cs typeface="Inter" pitchFamily="34" charset="-120"/>
              </a:rPr>
              <a:t>A DISCUSSION FOR AGES 18–25</a:t>
            </a:r>
            <a:endParaRPr lang="en-US" sz="1130" dirty="0"/>
          </a:p>
        </p:txBody>
      </p:sp>
      <p:pic>
        <p:nvPicPr>
          <p:cNvPr id="13" name="Image 1" descr="/mnt/data/ai_impact_deck/assets/hero_art.png">    </p:cNvPr>
          <p:cNvPicPr>
            <a:picLocks noChangeAspect="1"/>
          </p:cNvPicPr>
          <p:nvPr/>
        </p:nvPicPr>
        <p:blipFill>
          <a:blip r:embed="rId2"/>
          <a:stretch>
            <a:fillRect/>
          </a:stretch>
        </p:blipFill>
        <p:spPr>
          <a:xfrm>
            <a:off x="6400800" y="274320"/>
            <a:ext cx="5687568" cy="5687568"/>
          </a:xfrm>
          <a:prstGeom prst="rect">
            <a:avLst/>
          </a:prstGeom>
        </p:spPr>
      </p:pic>
      <p:sp>
        <p:nvSpPr>
          <p:cNvPr id="14" name="Text 10"/>
          <p:cNvSpPr/>
          <p:nvPr/>
        </p:nvSpPr>
        <p:spPr>
          <a:xfrm>
            <a:off x="8741664" y="5861304"/>
            <a:ext cx="2514600" cy="237744"/>
          </a:xfrm>
          <a:prstGeom prst="rect">
            <a:avLst/>
          </a:prstGeom>
          <a:noFill/>
          <a:ln/>
        </p:spPr>
        <p:txBody>
          <a:bodyPr wrap="square" lIns="0" tIns="0" rIns="0" bIns="0" rtlCol="0" anchor="ctr">
            <a:normAutofit/>
          </a:bodyPr>
          <a:lstStyle/>
          <a:p>
            <a:pPr algn="r" indent="0" marL="0">
              <a:buNone/>
            </a:pPr>
            <a:r>
              <a:rPr lang="en-US" sz="1100" b="1" spc="120" kern="0" dirty="0">
                <a:solidFill>
                  <a:srgbClr val="88ACC6"/>
                </a:solidFill>
                <a:latin typeface="Inter" pitchFamily="34" charset="0"/>
                <a:ea typeface="Inter" pitchFamily="34" charset="-122"/>
                <a:cs typeface="Inter" pitchFamily="34" charset="-120"/>
              </a:rPr>
              <a:t>HUMAN × MACHINE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80D17"/>
        </a:solidFill>
      </p:bgPr>
    </p:bg>
    <p:spTree>
      <p:nvGrpSpPr>
        <p:cNvPr id="1" name=""/>
        <p:cNvGrpSpPr/>
        <p:nvPr/>
      </p:nvGrpSpPr>
      <p:grpSpPr>
        <a:xfrm>
          <a:off x="0" y="0"/>
          <a:ext cx="0" cy="0"/>
          <a:chOff x="0" y="0"/>
          <a:chExt cx="0" cy="0"/>
        </a:xfrm>
      </p:grpSpPr>
      <p:pic>
        <p:nvPicPr>
          <p:cNvPr id="2" name="Image 0" descr="/mnt/data/ai_impact_deck/assets/bg_default.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658368" y="448056"/>
            <a:ext cx="9144000" cy="256032"/>
          </a:xfrm>
          <a:prstGeom prst="rect">
            <a:avLst/>
          </a:prstGeom>
          <a:noFill/>
          <a:ln/>
        </p:spPr>
        <p:txBody>
          <a:bodyPr wrap="square" lIns="0" tIns="0" rIns="0" bIns="0" rtlCol="0" anchor="ctr">
            <a:normAutofit/>
          </a:bodyPr>
          <a:lstStyle/>
          <a:p>
            <a:pPr algn="l" indent="0" marL="0">
              <a:buNone/>
            </a:pPr>
            <a:r>
              <a:rPr lang="en-US" sz="1220" b="1" spc="110" kern="0" dirty="0">
                <a:solidFill>
                  <a:srgbClr val="4FE8BD"/>
                </a:solidFill>
                <a:latin typeface="Inter" pitchFamily="34" charset="0"/>
                <a:ea typeface="Inter" pitchFamily="34" charset="-122"/>
                <a:cs typeface="Inter" pitchFamily="34" charset="-120"/>
              </a:rPr>
              <a:t>01  /  THE CONTEXT</a:t>
            </a:r>
            <a:endParaRPr lang="en-US" sz="1220" dirty="0"/>
          </a:p>
        </p:txBody>
      </p:sp>
      <p:sp>
        <p:nvSpPr>
          <p:cNvPr id="4" name="Text 1"/>
          <p:cNvSpPr/>
          <p:nvPr/>
        </p:nvSpPr>
        <p:spPr>
          <a:xfrm>
            <a:off x="640080" y="841248"/>
            <a:ext cx="10972800" cy="566928"/>
          </a:xfrm>
          <a:prstGeom prst="rect">
            <a:avLst/>
          </a:prstGeom>
          <a:noFill/>
          <a:ln/>
        </p:spPr>
        <p:txBody>
          <a:bodyPr wrap="square" lIns="0" tIns="0" rIns="0" bIns="0" rtlCol="0" anchor="ctr">
            <a:normAutofit/>
          </a:bodyPr>
          <a:lstStyle/>
          <a:p>
            <a:pPr algn="l" indent="0" marL="0">
              <a:buNone/>
            </a:pPr>
            <a:r>
              <a:rPr lang="en-US" sz="3550" b="1" dirty="0">
                <a:solidFill>
                  <a:srgbClr val="F5FAFF"/>
                </a:solidFill>
                <a:latin typeface="Inter Display" pitchFamily="34" charset="0"/>
                <a:ea typeface="Inter Display" pitchFamily="34" charset="-122"/>
                <a:cs typeface="Inter Display" pitchFamily="34" charset="-120"/>
              </a:rPr>
              <a:t>FROM RESEARCH TO REAL LIFE</a:t>
            </a:r>
            <a:endParaRPr lang="en-US" sz="3550" dirty="0"/>
          </a:p>
        </p:txBody>
      </p:sp>
      <p:sp>
        <p:nvSpPr>
          <p:cNvPr id="5" name="Text 2"/>
          <p:cNvSpPr/>
          <p:nvPr/>
        </p:nvSpPr>
        <p:spPr>
          <a:xfrm>
            <a:off x="658368" y="1426464"/>
            <a:ext cx="10744200" cy="402336"/>
          </a:xfrm>
          <a:prstGeom prst="rect">
            <a:avLst/>
          </a:prstGeom>
          <a:noFill/>
          <a:ln/>
        </p:spPr>
        <p:txBody>
          <a:bodyPr wrap="square" lIns="0" tIns="0" rIns="0" bIns="0" rtlCol="0" anchor="ctr">
            <a:normAutofit/>
          </a:bodyPr>
          <a:lstStyle/>
          <a:p>
            <a:pPr algn="l" indent="0" marL="0">
              <a:buNone/>
            </a:pPr>
            <a:r>
              <a:rPr lang="en-US" sz="1500" dirty="0">
                <a:solidFill>
                  <a:srgbClr val="A4B6CC"/>
                </a:solidFill>
                <a:latin typeface="Inter" pitchFamily="34" charset="0"/>
                <a:ea typeface="Inter" pitchFamily="34" charset="-122"/>
                <a:cs typeface="Inter" pitchFamily="34" charset="-120"/>
              </a:rPr>
              <a:t>AI moved from headline-making milestones into everyday decisions.</a:t>
            </a:r>
            <a:endParaRPr lang="en-US" sz="1500" dirty="0"/>
          </a:p>
        </p:txBody>
      </p:sp>
      <p:sp>
        <p:nvSpPr>
          <p:cNvPr id="6" name="Shape 3"/>
          <p:cNvSpPr/>
          <p:nvPr/>
        </p:nvSpPr>
        <p:spPr>
          <a:xfrm>
            <a:off x="658368" y="6519672"/>
            <a:ext cx="10881360" cy="0"/>
          </a:xfrm>
          <a:prstGeom prst="line">
            <a:avLst/>
          </a:prstGeom>
          <a:noFill/>
          <a:ln w="10160">
            <a:solidFill>
              <a:srgbClr val="2B4058">
                <a:alpha val="70000"/>
              </a:srgbClr>
            </a:solidFill>
            <a:prstDash val="solid"/>
            <a:headEnd type="none"/>
            <a:tailEnd type="none"/>
          </a:ln>
        </p:spPr>
      </p:sp>
      <p:sp>
        <p:nvSpPr>
          <p:cNvPr id="7" name="Text 4"/>
          <p:cNvSpPr/>
          <p:nvPr/>
        </p:nvSpPr>
        <p:spPr>
          <a:xfrm>
            <a:off x="667512" y="6583680"/>
            <a:ext cx="5577840" cy="137160"/>
          </a:xfrm>
          <a:prstGeom prst="rect">
            <a:avLst/>
          </a:prstGeom>
          <a:noFill/>
          <a:ln/>
        </p:spPr>
        <p:txBody>
          <a:bodyPr wrap="square" lIns="0" tIns="0" rIns="0" bIns="0" rtlCol="0" anchor="ctr">
            <a:normAutofit/>
          </a:bodyPr>
          <a:lstStyle/>
          <a:p>
            <a:pPr algn="l" indent="0" marL="0">
              <a:buNone/>
            </a:pPr>
            <a:r>
              <a:rPr lang="en-US" sz="840" b="1" spc="45" kern="0" dirty="0">
                <a:solidFill>
                  <a:srgbClr val="7793AB"/>
                </a:solidFill>
                <a:latin typeface="Inter" pitchFamily="34" charset="0"/>
                <a:ea typeface="Inter" pitchFamily="34" charset="-122"/>
                <a:cs typeface="Inter" pitchFamily="34" charset="-120"/>
              </a:rPr>
              <a:t>AI  /  OPPORTUNITY &amp; RISK</a:t>
            </a:r>
            <a:endParaRPr lang="en-US" sz="840" dirty="0"/>
          </a:p>
        </p:txBody>
      </p:sp>
      <p:sp>
        <p:nvSpPr>
          <p:cNvPr id="8" name="Text 5"/>
          <p:cNvSpPr/>
          <p:nvPr/>
        </p:nvSpPr>
        <p:spPr>
          <a:xfrm>
            <a:off x="10735056" y="6565392"/>
            <a:ext cx="795528" cy="164592"/>
          </a:xfrm>
          <a:prstGeom prst="rect">
            <a:avLst/>
          </a:prstGeom>
          <a:noFill/>
          <a:ln/>
        </p:spPr>
        <p:txBody>
          <a:bodyPr wrap="square" lIns="0" tIns="0" rIns="0" bIns="0" rtlCol="0" anchor="ctr">
            <a:normAutofit/>
          </a:bodyPr>
          <a:lstStyle/>
          <a:p>
            <a:pPr algn="r" indent="0" marL="0">
              <a:buNone/>
            </a:pPr>
            <a:r>
              <a:rPr lang="en-US" sz="920" b="1" dirty="0">
                <a:solidFill>
                  <a:srgbClr val="A4B6CC"/>
                </a:solidFill>
                <a:latin typeface="Inter" pitchFamily="34" charset="0"/>
                <a:ea typeface="Inter" pitchFamily="34" charset="-122"/>
                <a:cs typeface="Inter" pitchFamily="34" charset="-120"/>
              </a:rPr>
              <a:t>02  /  08</a:t>
            </a:r>
            <a:endParaRPr lang="en-US" sz="920" dirty="0"/>
          </a:p>
        </p:txBody>
      </p:sp>
      <p:sp>
        <p:nvSpPr>
          <p:cNvPr id="9" name="Shape 6"/>
          <p:cNvSpPr/>
          <p:nvPr/>
        </p:nvSpPr>
        <p:spPr>
          <a:xfrm>
            <a:off x="10716768" y="6793992"/>
            <a:ext cx="210312" cy="36576"/>
          </a:xfrm>
          <a:prstGeom prst="rect">
            <a:avLst/>
          </a:prstGeom>
          <a:solidFill>
            <a:srgbClr val="4FE8BD"/>
          </a:solidFill>
          <a:ln w="12700">
            <a:solidFill>
              <a:srgbClr val="4FE8BD">
                <a:alpha val="0"/>
              </a:srgbClr>
            </a:solidFill>
            <a:prstDash val="solid"/>
          </a:ln>
        </p:spPr>
      </p:sp>
      <p:sp>
        <p:nvSpPr>
          <p:cNvPr id="10" name="Shape 7"/>
          <p:cNvSpPr/>
          <p:nvPr/>
        </p:nvSpPr>
        <p:spPr>
          <a:xfrm>
            <a:off x="932688" y="2715768"/>
            <a:ext cx="10287000" cy="0"/>
          </a:xfrm>
          <a:prstGeom prst="line">
            <a:avLst/>
          </a:prstGeom>
          <a:noFill/>
          <a:ln w="25400">
            <a:solidFill>
              <a:srgbClr val="537B92">
                <a:alpha val="67000"/>
              </a:srgbClr>
            </a:solidFill>
            <a:prstDash val="solid"/>
            <a:headEnd type="none"/>
            <a:tailEnd type="none"/>
          </a:ln>
        </p:spPr>
      </p:sp>
      <p:sp>
        <p:nvSpPr>
          <p:cNvPr id="11" name="Shape 8"/>
          <p:cNvSpPr/>
          <p:nvPr/>
        </p:nvSpPr>
        <p:spPr>
          <a:xfrm>
            <a:off x="745236" y="2546604"/>
            <a:ext cx="338328" cy="338328"/>
          </a:xfrm>
          <a:prstGeom prst="ellipse">
            <a:avLst/>
          </a:prstGeom>
          <a:solidFill>
            <a:srgbClr val="4FE8BD"/>
          </a:solidFill>
          <a:ln w="10795">
            <a:solidFill>
              <a:srgbClr val="4FE8BD"/>
            </a:solidFill>
            <a:prstDash val="solid"/>
          </a:ln>
        </p:spPr>
      </p:sp>
      <p:sp>
        <p:nvSpPr>
          <p:cNvPr id="12" name="Shape 9"/>
          <p:cNvSpPr/>
          <p:nvPr/>
        </p:nvSpPr>
        <p:spPr>
          <a:xfrm>
            <a:off x="854964" y="2656332"/>
            <a:ext cx="118872" cy="118872"/>
          </a:xfrm>
          <a:prstGeom prst="ellipse">
            <a:avLst/>
          </a:prstGeom>
          <a:solidFill>
            <a:srgbClr val="080D17"/>
          </a:solidFill>
          <a:ln w="10795">
            <a:solidFill>
              <a:srgbClr val="080D17"/>
            </a:solidFill>
            <a:prstDash val="solid"/>
          </a:ln>
        </p:spPr>
      </p:sp>
      <p:sp>
        <p:nvSpPr>
          <p:cNvPr id="13" name="Text 10"/>
          <p:cNvSpPr/>
          <p:nvPr/>
        </p:nvSpPr>
        <p:spPr>
          <a:xfrm>
            <a:off x="685800" y="2130552"/>
            <a:ext cx="2103120" cy="347472"/>
          </a:xfrm>
          <a:prstGeom prst="rect">
            <a:avLst/>
          </a:prstGeom>
          <a:noFill/>
          <a:ln/>
        </p:spPr>
        <p:txBody>
          <a:bodyPr wrap="square" lIns="0" tIns="0" rIns="0" bIns="0" rtlCol="0" anchor="ctr">
            <a:normAutofit/>
          </a:bodyPr>
          <a:lstStyle/>
          <a:p>
            <a:pPr algn="l" indent="0" marL="0">
              <a:buNone/>
            </a:pPr>
            <a:r>
              <a:rPr lang="en-US" sz="2380" b="1" dirty="0">
                <a:solidFill>
                  <a:srgbClr val="F5FAFF"/>
                </a:solidFill>
                <a:latin typeface="Inter Display" pitchFamily="34" charset="0"/>
                <a:ea typeface="Inter Display" pitchFamily="34" charset="-122"/>
                <a:cs typeface="Inter Display" pitchFamily="34" charset="-120"/>
              </a:rPr>
              <a:t>1950</a:t>
            </a:r>
            <a:endParaRPr lang="en-US" sz="2380" dirty="0"/>
          </a:p>
        </p:txBody>
      </p:sp>
      <p:sp>
        <p:nvSpPr>
          <p:cNvPr id="14" name="Text 11"/>
          <p:cNvSpPr/>
          <p:nvPr/>
        </p:nvSpPr>
        <p:spPr>
          <a:xfrm>
            <a:off x="685800" y="3081528"/>
            <a:ext cx="2578608" cy="292608"/>
          </a:xfrm>
          <a:prstGeom prst="rect">
            <a:avLst/>
          </a:prstGeom>
          <a:noFill/>
          <a:ln/>
        </p:spPr>
        <p:txBody>
          <a:bodyPr wrap="square" lIns="0" tIns="0" rIns="0" bIns="0" rtlCol="0" anchor="ctr">
            <a:normAutofit/>
          </a:bodyPr>
          <a:lstStyle/>
          <a:p>
            <a:pPr algn="l" indent="0" marL="0">
              <a:buNone/>
            </a:pPr>
            <a:r>
              <a:rPr lang="en-US" sz="1350" b="1" spc="30" kern="0" dirty="0">
                <a:solidFill>
                  <a:srgbClr val="F5FAFF"/>
                </a:solidFill>
                <a:latin typeface="Inter" pitchFamily="34" charset="0"/>
                <a:ea typeface="Inter" pitchFamily="34" charset="-122"/>
                <a:cs typeface="Inter" pitchFamily="34" charset="-120"/>
              </a:rPr>
              <a:t>THE QUESTION</a:t>
            </a:r>
            <a:endParaRPr lang="en-US" sz="1350" dirty="0"/>
          </a:p>
        </p:txBody>
      </p:sp>
      <p:sp>
        <p:nvSpPr>
          <p:cNvPr id="15" name="Text 12"/>
          <p:cNvSpPr/>
          <p:nvPr/>
        </p:nvSpPr>
        <p:spPr>
          <a:xfrm>
            <a:off x="685800" y="3447288"/>
            <a:ext cx="2432304" cy="621792"/>
          </a:xfrm>
          <a:prstGeom prst="rect">
            <a:avLst/>
          </a:prstGeom>
          <a:noFill/>
          <a:ln/>
        </p:spPr>
        <p:txBody>
          <a:bodyPr wrap="square" lIns="0" tIns="0" rIns="0" bIns="0" rtlCol="0" anchor="t">
            <a:normAutofit/>
          </a:bodyPr>
          <a:lstStyle/>
          <a:p>
            <a:pPr algn="l" indent="0" marL="0">
              <a:buNone/>
            </a:pPr>
            <a:r>
              <a:rPr lang="en-US" sz="1500" dirty="0">
                <a:solidFill>
                  <a:srgbClr val="A4B6CC"/>
                </a:solidFill>
                <a:latin typeface="Inter" pitchFamily="34" charset="0"/>
                <a:ea typeface="Inter" pitchFamily="34" charset="-122"/>
                <a:cs typeface="Inter" pitchFamily="34" charset="-120"/>
              </a:rPr>
              <a:t>Can a machine appear intelligent?</a:t>
            </a:r>
            <a:endParaRPr lang="en-US" sz="1500" dirty="0"/>
          </a:p>
        </p:txBody>
      </p:sp>
      <p:sp>
        <p:nvSpPr>
          <p:cNvPr id="16" name="Shape 13"/>
          <p:cNvSpPr/>
          <p:nvPr/>
        </p:nvSpPr>
        <p:spPr>
          <a:xfrm>
            <a:off x="3689604" y="2546604"/>
            <a:ext cx="338328" cy="338328"/>
          </a:xfrm>
          <a:prstGeom prst="ellipse">
            <a:avLst/>
          </a:prstGeom>
          <a:solidFill>
            <a:srgbClr val="4FE8BD"/>
          </a:solidFill>
          <a:ln w="10795">
            <a:solidFill>
              <a:srgbClr val="4FE8BD"/>
            </a:solidFill>
            <a:prstDash val="solid"/>
          </a:ln>
        </p:spPr>
      </p:sp>
      <p:sp>
        <p:nvSpPr>
          <p:cNvPr id="17" name="Shape 14"/>
          <p:cNvSpPr/>
          <p:nvPr/>
        </p:nvSpPr>
        <p:spPr>
          <a:xfrm>
            <a:off x="3799332" y="2656332"/>
            <a:ext cx="118872" cy="118872"/>
          </a:xfrm>
          <a:prstGeom prst="ellipse">
            <a:avLst/>
          </a:prstGeom>
          <a:solidFill>
            <a:srgbClr val="080D17"/>
          </a:solidFill>
          <a:ln w="10795">
            <a:solidFill>
              <a:srgbClr val="080D17"/>
            </a:solidFill>
            <a:prstDash val="solid"/>
          </a:ln>
        </p:spPr>
      </p:sp>
      <p:sp>
        <p:nvSpPr>
          <p:cNvPr id="18" name="Text 15"/>
          <p:cNvSpPr/>
          <p:nvPr/>
        </p:nvSpPr>
        <p:spPr>
          <a:xfrm>
            <a:off x="3630168" y="2130552"/>
            <a:ext cx="2103120" cy="347472"/>
          </a:xfrm>
          <a:prstGeom prst="rect">
            <a:avLst/>
          </a:prstGeom>
          <a:noFill/>
          <a:ln/>
        </p:spPr>
        <p:txBody>
          <a:bodyPr wrap="square" lIns="0" tIns="0" rIns="0" bIns="0" rtlCol="0" anchor="ctr">
            <a:normAutofit/>
          </a:bodyPr>
          <a:lstStyle/>
          <a:p>
            <a:pPr algn="l" indent="0" marL="0">
              <a:buNone/>
            </a:pPr>
            <a:r>
              <a:rPr lang="en-US" sz="2380" b="1" dirty="0">
                <a:solidFill>
                  <a:srgbClr val="F5FAFF"/>
                </a:solidFill>
                <a:latin typeface="Inter Display" pitchFamily="34" charset="0"/>
                <a:ea typeface="Inter Display" pitchFamily="34" charset="-122"/>
                <a:cs typeface="Inter Display" pitchFamily="34" charset="-120"/>
              </a:rPr>
              <a:t>1997</a:t>
            </a:r>
            <a:endParaRPr lang="en-US" sz="2380" dirty="0"/>
          </a:p>
        </p:txBody>
      </p:sp>
      <p:sp>
        <p:nvSpPr>
          <p:cNvPr id="19" name="Text 16"/>
          <p:cNvSpPr/>
          <p:nvPr/>
        </p:nvSpPr>
        <p:spPr>
          <a:xfrm>
            <a:off x="3630168" y="3081528"/>
            <a:ext cx="2578608" cy="292608"/>
          </a:xfrm>
          <a:prstGeom prst="rect">
            <a:avLst/>
          </a:prstGeom>
          <a:noFill/>
          <a:ln/>
        </p:spPr>
        <p:txBody>
          <a:bodyPr wrap="square" lIns="0" tIns="0" rIns="0" bIns="0" rtlCol="0" anchor="ctr">
            <a:normAutofit/>
          </a:bodyPr>
          <a:lstStyle/>
          <a:p>
            <a:pPr algn="l" indent="0" marL="0">
              <a:buNone/>
            </a:pPr>
            <a:r>
              <a:rPr lang="en-US" sz="1350" b="1" spc="30" kern="0" dirty="0">
                <a:solidFill>
                  <a:srgbClr val="F5FAFF"/>
                </a:solidFill>
                <a:latin typeface="Inter" pitchFamily="34" charset="0"/>
                <a:ea typeface="Inter" pitchFamily="34" charset="-122"/>
                <a:cs typeface="Inter" pitchFamily="34" charset="-120"/>
              </a:rPr>
              <a:t>THE CHESS MATCH</a:t>
            </a:r>
            <a:endParaRPr lang="en-US" sz="1350" dirty="0"/>
          </a:p>
        </p:txBody>
      </p:sp>
      <p:sp>
        <p:nvSpPr>
          <p:cNvPr id="20" name="Text 17"/>
          <p:cNvSpPr/>
          <p:nvPr/>
        </p:nvSpPr>
        <p:spPr>
          <a:xfrm>
            <a:off x="3630168" y="3447288"/>
            <a:ext cx="2432304" cy="621792"/>
          </a:xfrm>
          <a:prstGeom prst="rect">
            <a:avLst/>
          </a:prstGeom>
          <a:noFill/>
          <a:ln/>
        </p:spPr>
        <p:txBody>
          <a:bodyPr wrap="square" lIns="0" tIns="0" rIns="0" bIns="0" rtlCol="0" anchor="t">
            <a:normAutofit/>
          </a:bodyPr>
          <a:lstStyle/>
          <a:p>
            <a:pPr algn="l" indent="0" marL="0">
              <a:buNone/>
            </a:pPr>
            <a:r>
              <a:rPr lang="en-US" sz="1500" dirty="0">
                <a:solidFill>
                  <a:srgbClr val="A4B6CC"/>
                </a:solidFill>
                <a:latin typeface="Inter" pitchFamily="34" charset="0"/>
                <a:ea typeface="Inter" pitchFamily="34" charset="-122"/>
                <a:cs typeface="Inter" pitchFamily="34" charset="-120"/>
              </a:rPr>
              <a:t>Deep Blue defeats Kasparov.</a:t>
            </a:r>
            <a:endParaRPr lang="en-US" sz="1500" dirty="0"/>
          </a:p>
        </p:txBody>
      </p:sp>
      <p:sp>
        <p:nvSpPr>
          <p:cNvPr id="21" name="Shape 18"/>
          <p:cNvSpPr/>
          <p:nvPr/>
        </p:nvSpPr>
        <p:spPr>
          <a:xfrm>
            <a:off x="6633972" y="2546604"/>
            <a:ext cx="338328" cy="338328"/>
          </a:xfrm>
          <a:prstGeom prst="ellipse">
            <a:avLst/>
          </a:prstGeom>
          <a:solidFill>
            <a:srgbClr val="4FE8BD"/>
          </a:solidFill>
          <a:ln w="10795">
            <a:solidFill>
              <a:srgbClr val="4FE8BD"/>
            </a:solidFill>
            <a:prstDash val="solid"/>
          </a:ln>
        </p:spPr>
      </p:sp>
      <p:sp>
        <p:nvSpPr>
          <p:cNvPr id="22" name="Shape 19"/>
          <p:cNvSpPr/>
          <p:nvPr/>
        </p:nvSpPr>
        <p:spPr>
          <a:xfrm>
            <a:off x="6743700" y="2656332"/>
            <a:ext cx="118872" cy="118872"/>
          </a:xfrm>
          <a:prstGeom prst="ellipse">
            <a:avLst/>
          </a:prstGeom>
          <a:solidFill>
            <a:srgbClr val="080D17"/>
          </a:solidFill>
          <a:ln w="10795">
            <a:solidFill>
              <a:srgbClr val="080D17"/>
            </a:solidFill>
            <a:prstDash val="solid"/>
          </a:ln>
        </p:spPr>
      </p:sp>
      <p:sp>
        <p:nvSpPr>
          <p:cNvPr id="23" name="Text 20"/>
          <p:cNvSpPr/>
          <p:nvPr/>
        </p:nvSpPr>
        <p:spPr>
          <a:xfrm>
            <a:off x="6574536" y="2130552"/>
            <a:ext cx="2103120" cy="347472"/>
          </a:xfrm>
          <a:prstGeom prst="rect">
            <a:avLst/>
          </a:prstGeom>
          <a:noFill/>
          <a:ln/>
        </p:spPr>
        <p:txBody>
          <a:bodyPr wrap="square" lIns="0" tIns="0" rIns="0" bIns="0" rtlCol="0" anchor="ctr">
            <a:normAutofit/>
          </a:bodyPr>
          <a:lstStyle/>
          <a:p>
            <a:pPr algn="l" indent="0" marL="0">
              <a:buNone/>
            </a:pPr>
            <a:r>
              <a:rPr lang="en-US" sz="2380" b="1" dirty="0">
                <a:solidFill>
                  <a:srgbClr val="F5FAFF"/>
                </a:solidFill>
                <a:latin typeface="Inter Display" pitchFamily="34" charset="0"/>
                <a:ea typeface="Inter Display" pitchFamily="34" charset="-122"/>
                <a:cs typeface="Inter Display" pitchFamily="34" charset="-120"/>
              </a:rPr>
              <a:t>2011</a:t>
            </a:r>
            <a:endParaRPr lang="en-US" sz="2380" dirty="0"/>
          </a:p>
        </p:txBody>
      </p:sp>
      <p:sp>
        <p:nvSpPr>
          <p:cNvPr id="24" name="Text 21"/>
          <p:cNvSpPr/>
          <p:nvPr/>
        </p:nvSpPr>
        <p:spPr>
          <a:xfrm>
            <a:off x="6574536" y="3081528"/>
            <a:ext cx="2578608" cy="292608"/>
          </a:xfrm>
          <a:prstGeom prst="rect">
            <a:avLst/>
          </a:prstGeom>
          <a:noFill/>
          <a:ln/>
        </p:spPr>
        <p:txBody>
          <a:bodyPr wrap="square" lIns="0" tIns="0" rIns="0" bIns="0" rtlCol="0" anchor="ctr">
            <a:normAutofit/>
          </a:bodyPr>
          <a:lstStyle/>
          <a:p>
            <a:pPr algn="l" indent="0" marL="0">
              <a:buNone/>
            </a:pPr>
            <a:r>
              <a:rPr lang="en-US" sz="1350" b="1" spc="30" kern="0" dirty="0">
                <a:solidFill>
                  <a:srgbClr val="F5FAFF"/>
                </a:solidFill>
                <a:latin typeface="Inter" pitchFamily="34" charset="0"/>
                <a:ea typeface="Inter" pitchFamily="34" charset="-122"/>
                <a:cs typeface="Inter" pitchFamily="34" charset="-120"/>
              </a:rPr>
              <a:t>NATURAL LANGUAGE</a:t>
            </a:r>
            <a:endParaRPr lang="en-US" sz="1350" dirty="0"/>
          </a:p>
        </p:txBody>
      </p:sp>
      <p:sp>
        <p:nvSpPr>
          <p:cNvPr id="25" name="Text 22"/>
          <p:cNvSpPr/>
          <p:nvPr/>
        </p:nvSpPr>
        <p:spPr>
          <a:xfrm>
            <a:off x="6574536" y="3447288"/>
            <a:ext cx="2432304" cy="621792"/>
          </a:xfrm>
          <a:prstGeom prst="rect">
            <a:avLst/>
          </a:prstGeom>
          <a:noFill/>
          <a:ln/>
        </p:spPr>
        <p:txBody>
          <a:bodyPr wrap="square" lIns="0" tIns="0" rIns="0" bIns="0" rtlCol="0" anchor="t">
            <a:normAutofit/>
          </a:bodyPr>
          <a:lstStyle/>
          <a:p>
            <a:pPr algn="l" indent="0" marL="0">
              <a:buNone/>
            </a:pPr>
            <a:r>
              <a:rPr lang="en-US" sz="1500" dirty="0">
                <a:solidFill>
                  <a:srgbClr val="A4B6CC"/>
                </a:solidFill>
                <a:latin typeface="Inter" pitchFamily="34" charset="0"/>
                <a:ea typeface="Inter" pitchFamily="34" charset="-122"/>
                <a:cs typeface="Inter" pitchFamily="34" charset="-120"/>
              </a:rPr>
              <a:t>Watson wins Jeopardy!.</a:t>
            </a:r>
            <a:endParaRPr lang="en-US" sz="1500" dirty="0"/>
          </a:p>
        </p:txBody>
      </p:sp>
      <p:sp>
        <p:nvSpPr>
          <p:cNvPr id="26" name="Shape 23"/>
          <p:cNvSpPr/>
          <p:nvPr/>
        </p:nvSpPr>
        <p:spPr>
          <a:xfrm>
            <a:off x="9578340" y="2546604"/>
            <a:ext cx="338328" cy="338328"/>
          </a:xfrm>
          <a:prstGeom prst="ellipse">
            <a:avLst/>
          </a:prstGeom>
          <a:solidFill>
            <a:srgbClr val="4FE8BD"/>
          </a:solidFill>
          <a:ln w="10795">
            <a:solidFill>
              <a:srgbClr val="4FE8BD"/>
            </a:solidFill>
            <a:prstDash val="solid"/>
          </a:ln>
        </p:spPr>
      </p:sp>
      <p:sp>
        <p:nvSpPr>
          <p:cNvPr id="27" name="Shape 24"/>
          <p:cNvSpPr/>
          <p:nvPr/>
        </p:nvSpPr>
        <p:spPr>
          <a:xfrm>
            <a:off x="9688068" y="2656332"/>
            <a:ext cx="118872" cy="118872"/>
          </a:xfrm>
          <a:prstGeom prst="ellipse">
            <a:avLst/>
          </a:prstGeom>
          <a:solidFill>
            <a:srgbClr val="080D17"/>
          </a:solidFill>
          <a:ln w="10795">
            <a:solidFill>
              <a:srgbClr val="080D17"/>
            </a:solidFill>
            <a:prstDash val="solid"/>
          </a:ln>
        </p:spPr>
      </p:sp>
      <p:sp>
        <p:nvSpPr>
          <p:cNvPr id="28" name="Text 25"/>
          <p:cNvSpPr/>
          <p:nvPr/>
        </p:nvSpPr>
        <p:spPr>
          <a:xfrm>
            <a:off x="9518904" y="2130552"/>
            <a:ext cx="2103120" cy="347472"/>
          </a:xfrm>
          <a:prstGeom prst="rect">
            <a:avLst/>
          </a:prstGeom>
          <a:noFill/>
          <a:ln/>
        </p:spPr>
        <p:txBody>
          <a:bodyPr wrap="square" lIns="0" tIns="0" rIns="0" bIns="0" rtlCol="0" anchor="ctr">
            <a:normAutofit/>
          </a:bodyPr>
          <a:lstStyle/>
          <a:p>
            <a:pPr algn="l" indent="0" marL="0">
              <a:buNone/>
            </a:pPr>
            <a:r>
              <a:rPr lang="en-US" sz="2380" b="1" dirty="0">
                <a:solidFill>
                  <a:srgbClr val="4FE8BD"/>
                </a:solidFill>
                <a:latin typeface="Inter Display" pitchFamily="34" charset="0"/>
                <a:ea typeface="Inter Display" pitchFamily="34" charset="-122"/>
                <a:cs typeface="Inter Display" pitchFamily="34" charset="-120"/>
              </a:rPr>
              <a:t>TODAY</a:t>
            </a:r>
            <a:endParaRPr lang="en-US" sz="2380" dirty="0"/>
          </a:p>
        </p:txBody>
      </p:sp>
      <p:sp>
        <p:nvSpPr>
          <p:cNvPr id="29" name="Text 26"/>
          <p:cNvSpPr/>
          <p:nvPr/>
        </p:nvSpPr>
        <p:spPr>
          <a:xfrm>
            <a:off x="9518904" y="3081528"/>
            <a:ext cx="2578608" cy="292608"/>
          </a:xfrm>
          <a:prstGeom prst="rect">
            <a:avLst/>
          </a:prstGeom>
          <a:noFill/>
          <a:ln/>
        </p:spPr>
        <p:txBody>
          <a:bodyPr wrap="square" lIns="0" tIns="0" rIns="0" bIns="0" rtlCol="0" anchor="ctr">
            <a:normAutofit/>
          </a:bodyPr>
          <a:lstStyle/>
          <a:p>
            <a:pPr algn="l" indent="0" marL="0">
              <a:buNone/>
            </a:pPr>
            <a:r>
              <a:rPr lang="en-US" sz="1350" b="1" spc="30" kern="0" dirty="0">
                <a:solidFill>
                  <a:srgbClr val="F5FAFF"/>
                </a:solidFill>
                <a:latin typeface="Inter" pitchFamily="34" charset="0"/>
                <a:ea typeface="Inter" pitchFamily="34" charset="-122"/>
                <a:cs typeface="Inter" pitchFamily="34" charset="-120"/>
              </a:rPr>
              <a:t>GENERATIVE AI</a:t>
            </a:r>
            <a:endParaRPr lang="en-US" sz="1350" dirty="0"/>
          </a:p>
        </p:txBody>
      </p:sp>
      <p:sp>
        <p:nvSpPr>
          <p:cNvPr id="30" name="Text 27"/>
          <p:cNvSpPr/>
          <p:nvPr/>
        </p:nvSpPr>
        <p:spPr>
          <a:xfrm>
            <a:off x="9518904" y="3447288"/>
            <a:ext cx="2432304" cy="621792"/>
          </a:xfrm>
          <a:prstGeom prst="rect">
            <a:avLst/>
          </a:prstGeom>
          <a:noFill/>
          <a:ln/>
        </p:spPr>
        <p:txBody>
          <a:bodyPr wrap="square" lIns="0" tIns="0" rIns="0" bIns="0" rtlCol="0" anchor="t">
            <a:normAutofit/>
          </a:bodyPr>
          <a:lstStyle/>
          <a:p>
            <a:pPr algn="l" indent="0" marL="0">
              <a:buNone/>
            </a:pPr>
            <a:r>
              <a:rPr lang="en-US" sz="1500" dirty="0">
                <a:solidFill>
                  <a:srgbClr val="A4B6CC"/>
                </a:solidFill>
                <a:latin typeface="Inter" pitchFamily="34" charset="0"/>
                <a:ea typeface="Inter" pitchFamily="34" charset="-122"/>
                <a:cs typeface="Inter" pitchFamily="34" charset="-120"/>
              </a:rPr>
              <a:t>Assists with text, code and ideas.</a:t>
            </a:r>
            <a:endParaRPr lang="en-US" sz="1500" dirty="0"/>
          </a:p>
        </p:txBody>
      </p:sp>
      <p:sp>
        <p:nvSpPr>
          <p:cNvPr id="31" name="Shape 28"/>
          <p:cNvSpPr/>
          <p:nvPr/>
        </p:nvSpPr>
        <p:spPr>
          <a:xfrm>
            <a:off x="667512" y="4617720"/>
            <a:ext cx="10863072" cy="1298448"/>
          </a:xfrm>
          <a:prstGeom prst="roundRect">
            <a:avLst>
              <a:gd name="adj" fmla="val 13380"/>
            </a:avLst>
          </a:prstGeom>
          <a:solidFill>
            <a:srgbClr val="122238"/>
          </a:solidFill>
          <a:ln w="10160">
            <a:solidFill>
              <a:srgbClr val="355369"/>
            </a:solidFill>
            <a:prstDash val="solid"/>
          </a:ln>
        </p:spPr>
      </p:sp>
      <p:sp>
        <p:nvSpPr>
          <p:cNvPr id="32" name="Text 29"/>
          <p:cNvSpPr/>
          <p:nvPr/>
        </p:nvSpPr>
        <p:spPr>
          <a:xfrm>
            <a:off x="932688" y="4864608"/>
            <a:ext cx="2377440" cy="283464"/>
          </a:xfrm>
          <a:prstGeom prst="rect">
            <a:avLst/>
          </a:prstGeom>
          <a:noFill/>
          <a:ln/>
        </p:spPr>
        <p:txBody>
          <a:bodyPr wrap="square" lIns="0" tIns="0" rIns="0" bIns="0" rtlCol="0" anchor="ctr">
            <a:normAutofit/>
          </a:bodyPr>
          <a:lstStyle/>
          <a:p>
            <a:pPr algn="l" indent="0" marL="0">
              <a:buNone/>
            </a:pPr>
            <a:r>
              <a:rPr lang="en-US" sz="1430" b="1" spc="60" kern="0" dirty="0">
                <a:solidFill>
                  <a:srgbClr val="4FE8BD"/>
                </a:solidFill>
                <a:latin typeface="Inter" pitchFamily="34" charset="0"/>
                <a:ea typeface="Inter" pitchFamily="34" charset="-122"/>
                <a:cs typeface="Inter" pitchFamily="34" charset="-120"/>
              </a:rPr>
              <a:t>WHERE YOU SEE IT</a:t>
            </a:r>
            <a:endParaRPr lang="en-US" sz="1430" dirty="0"/>
          </a:p>
        </p:txBody>
      </p:sp>
      <p:pic>
        <p:nvPicPr>
          <p:cNvPr id="33" name="Image 1" descr="/mnt/data/ai_impact_deck/assets/ic_learner_A999FF.png">    </p:cNvPr>
          <p:cNvPicPr>
            <a:picLocks noChangeAspect="1"/>
          </p:cNvPicPr>
          <p:nvPr/>
        </p:nvPicPr>
        <p:blipFill>
          <a:blip r:embed="rId2"/>
          <a:stretch>
            <a:fillRect/>
          </a:stretch>
        </p:blipFill>
        <p:spPr>
          <a:xfrm>
            <a:off x="3822192" y="4837176"/>
            <a:ext cx="338328" cy="338328"/>
          </a:xfrm>
          <a:prstGeom prst="rect">
            <a:avLst/>
          </a:prstGeom>
        </p:spPr>
      </p:pic>
      <p:sp>
        <p:nvSpPr>
          <p:cNvPr id="34" name="Text 30"/>
          <p:cNvSpPr/>
          <p:nvPr/>
        </p:nvSpPr>
        <p:spPr>
          <a:xfrm>
            <a:off x="4270248" y="4837176"/>
            <a:ext cx="1408176" cy="338328"/>
          </a:xfrm>
          <a:prstGeom prst="rect">
            <a:avLst/>
          </a:prstGeom>
          <a:noFill/>
          <a:ln/>
        </p:spPr>
        <p:txBody>
          <a:bodyPr wrap="square" lIns="0" tIns="0" rIns="0" bIns="0" rtlCol="0" anchor="ctr">
            <a:normAutofit/>
          </a:bodyPr>
          <a:lstStyle/>
          <a:p>
            <a:pPr algn="l" indent="0" marL="0">
              <a:buNone/>
            </a:pPr>
            <a:r>
              <a:rPr lang="en-US" sz="1520" b="1" dirty="0">
                <a:solidFill>
                  <a:srgbClr val="F5FAFF"/>
                </a:solidFill>
                <a:latin typeface="Inter" pitchFamily="34" charset="0"/>
                <a:ea typeface="Inter" pitchFamily="34" charset="-122"/>
                <a:cs typeface="Inter" pitchFamily="34" charset="-120"/>
              </a:rPr>
              <a:t>STUDY</a:t>
            </a:r>
            <a:endParaRPr lang="en-US" sz="1520" dirty="0"/>
          </a:p>
        </p:txBody>
      </p:sp>
      <p:pic>
        <p:nvPicPr>
          <p:cNvPr id="35" name="Image 2" descr="/mnt/data/ai_impact_deck/assets/ic_create_A999FF.png">    </p:cNvPr>
          <p:cNvPicPr>
            <a:picLocks noChangeAspect="1"/>
          </p:cNvPicPr>
          <p:nvPr/>
        </p:nvPicPr>
        <p:blipFill>
          <a:blip r:embed="rId3"/>
          <a:stretch>
            <a:fillRect/>
          </a:stretch>
        </p:blipFill>
        <p:spPr>
          <a:xfrm>
            <a:off x="5815584" y="4837176"/>
            <a:ext cx="338328" cy="338328"/>
          </a:xfrm>
          <a:prstGeom prst="rect">
            <a:avLst/>
          </a:prstGeom>
        </p:spPr>
      </p:pic>
      <p:sp>
        <p:nvSpPr>
          <p:cNvPr id="36" name="Text 31"/>
          <p:cNvSpPr/>
          <p:nvPr/>
        </p:nvSpPr>
        <p:spPr>
          <a:xfrm>
            <a:off x="6263640" y="4837176"/>
            <a:ext cx="1408176" cy="338328"/>
          </a:xfrm>
          <a:prstGeom prst="rect">
            <a:avLst/>
          </a:prstGeom>
          <a:noFill/>
          <a:ln/>
        </p:spPr>
        <p:txBody>
          <a:bodyPr wrap="square" lIns="0" tIns="0" rIns="0" bIns="0" rtlCol="0" anchor="ctr">
            <a:normAutofit/>
          </a:bodyPr>
          <a:lstStyle/>
          <a:p>
            <a:pPr algn="l" indent="0" marL="0">
              <a:buNone/>
            </a:pPr>
            <a:r>
              <a:rPr lang="en-US" sz="1520" b="1" dirty="0">
                <a:solidFill>
                  <a:srgbClr val="F5FAFF"/>
                </a:solidFill>
                <a:latin typeface="Inter" pitchFamily="34" charset="0"/>
                <a:ea typeface="Inter" pitchFamily="34" charset="-122"/>
                <a:cs typeface="Inter" pitchFamily="34" charset="-120"/>
              </a:rPr>
              <a:t>CREATE</a:t>
            </a:r>
            <a:endParaRPr lang="en-US" sz="1520" dirty="0"/>
          </a:p>
        </p:txBody>
      </p:sp>
      <p:pic>
        <p:nvPicPr>
          <p:cNvPr id="37" name="Image 3" descr="/mnt/data/ai_impact_deck/assets/ic_work_A999FF.png">    </p:cNvPr>
          <p:cNvPicPr>
            <a:picLocks noChangeAspect="1"/>
          </p:cNvPicPr>
          <p:nvPr/>
        </p:nvPicPr>
        <p:blipFill>
          <a:blip r:embed="rId4"/>
          <a:stretch>
            <a:fillRect/>
          </a:stretch>
        </p:blipFill>
        <p:spPr>
          <a:xfrm>
            <a:off x="7763256" y="4837176"/>
            <a:ext cx="338328" cy="338328"/>
          </a:xfrm>
          <a:prstGeom prst="rect">
            <a:avLst/>
          </a:prstGeom>
        </p:spPr>
      </p:pic>
      <p:sp>
        <p:nvSpPr>
          <p:cNvPr id="38" name="Text 32"/>
          <p:cNvSpPr/>
          <p:nvPr/>
        </p:nvSpPr>
        <p:spPr>
          <a:xfrm>
            <a:off x="8211312" y="4837176"/>
            <a:ext cx="1408176" cy="338328"/>
          </a:xfrm>
          <a:prstGeom prst="rect">
            <a:avLst/>
          </a:prstGeom>
          <a:noFill/>
          <a:ln/>
        </p:spPr>
        <p:txBody>
          <a:bodyPr wrap="square" lIns="0" tIns="0" rIns="0" bIns="0" rtlCol="0" anchor="ctr">
            <a:normAutofit/>
          </a:bodyPr>
          <a:lstStyle/>
          <a:p>
            <a:pPr algn="l" indent="0" marL="0">
              <a:buNone/>
            </a:pPr>
            <a:r>
              <a:rPr lang="en-US" sz="1520" b="1" dirty="0">
                <a:solidFill>
                  <a:srgbClr val="F5FAFF"/>
                </a:solidFill>
                <a:latin typeface="Inter" pitchFamily="34" charset="0"/>
                <a:ea typeface="Inter" pitchFamily="34" charset="-122"/>
                <a:cs typeface="Inter" pitchFamily="34" charset="-120"/>
              </a:rPr>
              <a:t>WORK</a:t>
            </a:r>
            <a:endParaRPr lang="en-US" sz="1520" dirty="0"/>
          </a:p>
        </p:txBody>
      </p:sp>
      <p:pic>
        <p:nvPicPr>
          <p:cNvPr id="39" name="Image 4" descr="/mnt/data/ai_impact_deck/assets/ic_communication_A999FF.png">    </p:cNvPr>
          <p:cNvPicPr>
            <a:picLocks noChangeAspect="1"/>
          </p:cNvPicPr>
          <p:nvPr/>
        </p:nvPicPr>
        <p:blipFill>
          <a:blip r:embed="rId5"/>
          <a:stretch>
            <a:fillRect/>
          </a:stretch>
        </p:blipFill>
        <p:spPr>
          <a:xfrm>
            <a:off x="9692640" y="4837176"/>
            <a:ext cx="338328" cy="338328"/>
          </a:xfrm>
          <a:prstGeom prst="rect">
            <a:avLst/>
          </a:prstGeom>
        </p:spPr>
      </p:pic>
      <p:sp>
        <p:nvSpPr>
          <p:cNvPr id="40" name="Text 33"/>
          <p:cNvSpPr/>
          <p:nvPr/>
        </p:nvSpPr>
        <p:spPr>
          <a:xfrm>
            <a:off x="10140696" y="4837176"/>
            <a:ext cx="1408176" cy="338328"/>
          </a:xfrm>
          <a:prstGeom prst="rect">
            <a:avLst/>
          </a:prstGeom>
          <a:noFill/>
          <a:ln/>
        </p:spPr>
        <p:txBody>
          <a:bodyPr wrap="square" lIns="0" tIns="0" rIns="0" bIns="0" rtlCol="0" anchor="ctr">
            <a:normAutofit/>
          </a:bodyPr>
          <a:lstStyle/>
          <a:p>
            <a:pPr algn="l" indent="0" marL="0">
              <a:buNone/>
            </a:pPr>
            <a:r>
              <a:rPr lang="en-US" sz="1520" b="1" dirty="0">
                <a:solidFill>
                  <a:srgbClr val="F5FAFF"/>
                </a:solidFill>
                <a:latin typeface="Inter" pitchFamily="34" charset="0"/>
                <a:ea typeface="Inter" pitchFamily="34" charset="-122"/>
                <a:cs typeface="Inter" pitchFamily="34" charset="-120"/>
              </a:rPr>
              <a:t>CONNECT</a:t>
            </a:r>
            <a:endParaRPr lang="en-US" sz="1520" dirty="0"/>
          </a:p>
        </p:txBody>
      </p:sp>
      <p:sp>
        <p:nvSpPr>
          <p:cNvPr id="41" name="Text 34"/>
          <p:cNvSpPr/>
          <p:nvPr/>
        </p:nvSpPr>
        <p:spPr>
          <a:xfrm>
            <a:off x="932688" y="5404104"/>
            <a:ext cx="10241280" cy="292608"/>
          </a:xfrm>
          <a:prstGeom prst="rect">
            <a:avLst/>
          </a:prstGeom>
          <a:noFill/>
          <a:ln/>
        </p:spPr>
        <p:txBody>
          <a:bodyPr wrap="square" lIns="0" tIns="0" rIns="0" bIns="0" rtlCol="0" anchor="ctr">
            <a:normAutofit/>
          </a:bodyPr>
          <a:lstStyle/>
          <a:p>
            <a:pPr algn="l" indent="0" marL="0">
              <a:buNone/>
            </a:pPr>
            <a:r>
              <a:rPr lang="en-US" sz="1440" dirty="0">
                <a:solidFill>
                  <a:srgbClr val="C9D5E4"/>
                </a:solidFill>
                <a:latin typeface="Inter" pitchFamily="34" charset="0"/>
                <a:ea typeface="Inter" pitchFamily="34" charset="-122"/>
                <a:cs typeface="Inter" pitchFamily="34" charset="-120"/>
              </a:rPr>
              <a:t>AI can recognize patterns and generate responses; it does not guarantee truth.</a:t>
            </a:r>
            <a:endParaRPr lang="en-US" sz="144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80D17"/>
        </a:solidFill>
      </p:bgPr>
    </p:bg>
    <p:spTree>
      <p:nvGrpSpPr>
        <p:cNvPr id="1" name=""/>
        <p:cNvGrpSpPr/>
        <p:nvPr/>
      </p:nvGrpSpPr>
      <p:grpSpPr>
        <a:xfrm>
          <a:off x="0" y="0"/>
          <a:ext cx="0" cy="0"/>
          <a:chOff x="0" y="0"/>
          <a:chExt cx="0" cy="0"/>
        </a:xfrm>
      </p:grpSpPr>
      <p:pic>
        <p:nvPicPr>
          <p:cNvPr id="2" name="Image 0" descr="/mnt/data/ai_impact_deck/assets/bg_default.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658368" y="448056"/>
            <a:ext cx="9144000" cy="256032"/>
          </a:xfrm>
          <a:prstGeom prst="rect">
            <a:avLst/>
          </a:prstGeom>
          <a:noFill/>
          <a:ln/>
        </p:spPr>
        <p:txBody>
          <a:bodyPr wrap="square" lIns="0" tIns="0" rIns="0" bIns="0" rtlCol="0" anchor="ctr">
            <a:normAutofit/>
          </a:bodyPr>
          <a:lstStyle/>
          <a:p>
            <a:pPr algn="l" indent="0" marL="0">
              <a:buNone/>
            </a:pPr>
            <a:r>
              <a:rPr lang="en-US" sz="1220" b="1" spc="110" kern="0" dirty="0">
                <a:solidFill>
                  <a:srgbClr val="4FE8BD"/>
                </a:solidFill>
                <a:latin typeface="Inter" pitchFamily="34" charset="0"/>
                <a:ea typeface="Inter" pitchFamily="34" charset="-122"/>
                <a:cs typeface="Inter" pitchFamily="34" charset="-120"/>
              </a:rPr>
              <a:t>02  /  THE UPSIDE</a:t>
            </a:r>
            <a:endParaRPr lang="en-US" sz="1220" dirty="0"/>
          </a:p>
        </p:txBody>
      </p:sp>
      <p:sp>
        <p:nvSpPr>
          <p:cNvPr id="4" name="Text 1"/>
          <p:cNvSpPr/>
          <p:nvPr/>
        </p:nvSpPr>
        <p:spPr>
          <a:xfrm>
            <a:off x="640080" y="841248"/>
            <a:ext cx="10972800" cy="566928"/>
          </a:xfrm>
          <a:prstGeom prst="rect">
            <a:avLst/>
          </a:prstGeom>
          <a:noFill/>
          <a:ln/>
        </p:spPr>
        <p:txBody>
          <a:bodyPr wrap="square" lIns="0" tIns="0" rIns="0" bIns="0" rtlCol="0" anchor="ctr">
            <a:normAutofit/>
          </a:bodyPr>
          <a:lstStyle/>
          <a:p>
            <a:pPr algn="l" indent="0" marL="0">
              <a:buNone/>
            </a:pPr>
            <a:r>
              <a:rPr lang="en-US" sz="3550" b="1" dirty="0">
                <a:solidFill>
                  <a:srgbClr val="F5FAFF"/>
                </a:solidFill>
                <a:latin typeface="Inter Display" pitchFamily="34" charset="0"/>
                <a:ea typeface="Inter Display" pitchFamily="34" charset="-122"/>
                <a:cs typeface="Inter Display" pitchFamily="34" charset="-120"/>
              </a:rPr>
              <a:t>THREE WAYS AI CAN EMPOWER YOU</a:t>
            </a:r>
            <a:endParaRPr lang="en-US" sz="3550" dirty="0"/>
          </a:p>
        </p:txBody>
      </p:sp>
      <p:sp>
        <p:nvSpPr>
          <p:cNvPr id="5" name="Text 2"/>
          <p:cNvSpPr/>
          <p:nvPr/>
        </p:nvSpPr>
        <p:spPr>
          <a:xfrm>
            <a:off x="658368" y="1426464"/>
            <a:ext cx="10744200" cy="402336"/>
          </a:xfrm>
          <a:prstGeom prst="rect">
            <a:avLst/>
          </a:prstGeom>
          <a:noFill/>
          <a:ln/>
        </p:spPr>
        <p:txBody>
          <a:bodyPr wrap="square" lIns="0" tIns="0" rIns="0" bIns="0" rtlCol="0" anchor="ctr">
            <a:normAutofit/>
          </a:bodyPr>
          <a:lstStyle/>
          <a:p>
            <a:pPr algn="l" indent="0" marL="0">
              <a:buNone/>
            </a:pPr>
            <a:r>
              <a:rPr lang="en-US" sz="1500" dirty="0">
                <a:solidFill>
                  <a:srgbClr val="A4B6CC"/>
                </a:solidFill>
                <a:latin typeface="Inter" pitchFamily="34" charset="0"/>
                <a:ea typeface="Inter" pitchFamily="34" charset="-122"/>
                <a:cs typeface="Inter" pitchFamily="34" charset="-120"/>
              </a:rPr>
              <a:t>The biggest gains come when AI extends human ability instead of replacing it.</a:t>
            </a:r>
            <a:endParaRPr lang="en-US" sz="1500" dirty="0"/>
          </a:p>
        </p:txBody>
      </p:sp>
      <p:sp>
        <p:nvSpPr>
          <p:cNvPr id="6" name="Shape 3"/>
          <p:cNvSpPr/>
          <p:nvPr/>
        </p:nvSpPr>
        <p:spPr>
          <a:xfrm>
            <a:off x="658368" y="6519672"/>
            <a:ext cx="10881360" cy="0"/>
          </a:xfrm>
          <a:prstGeom prst="line">
            <a:avLst/>
          </a:prstGeom>
          <a:noFill/>
          <a:ln w="10160">
            <a:solidFill>
              <a:srgbClr val="2B4058">
                <a:alpha val="70000"/>
              </a:srgbClr>
            </a:solidFill>
            <a:prstDash val="solid"/>
            <a:headEnd type="none"/>
            <a:tailEnd type="none"/>
          </a:ln>
        </p:spPr>
      </p:sp>
      <p:sp>
        <p:nvSpPr>
          <p:cNvPr id="7" name="Text 4"/>
          <p:cNvSpPr/>
          <p:nvPr/>
        </p:nvSpPr>
        <p:spPr>
          <a:xfrm>
            <a:off x="667512" y="6583680"/>
            <a:ext cx="5577840" cy="137160"/>
          </a:xfrm>
          <a:prstGeom prst="rect">
            <a:avLst/>
          </a:prstGeom>
          <a:noFill/>
          <a:ln/>
        </p:spPr>
        <p:txBody>
          <a:bodyPr wrap="square" lIns="0" tIns="0" rIns="0" bIns="0" rtlCol="0" anchor="ctr">
            <a:normAutofit/>
          </a:bodyPr>
          <a:lstStyle/>
          <a:p>
            <a:pPr algn="l" indent="0" marL="0">
              <a:buNone/>
            </a:pPr>
            <a:r>
              <a:rPr lang="en-US" sz="840" b="1" spc="45" kern="0" dirty="0">
                <a:solidFill>
                  <a:srgbClr val="7793AB"/>
                </a:solidFill>
                <a:latin typeface="Inter" pitchFamily="34" charset="0"/>
                <a:ea typeface="Inter" pitchFamily="34" charset="-122"/>
                <a:cs typeface="Inter" pitchFamily="34" charset="-120"/>
              </a:rPr>
              <a:t>AI  /  OPPORTUNITY &amp; RISK</a:t>
            </a:r>
            <a:endParaRPr lang="en-US" sz="840" dirty="0"/>
          </a:p>
        </p:txBody>
      </p:sp>
      <p:sp>
        <p:nvSpPr>
          <p:cNvPr id="8" name="Text 5"/>
          <p:cNvSpPr/>
          <p:nvPr/>
        </p:nvSpPr>
        <p:spPr>
          <a:xfrm>
            <a:off x="10735056" y="6565392"/>
            <a:ext cx="795528" cy="164592"/>
          </a:xfrm>
          <a:prstGeom prst="rect">
            <a:avLst/>
          </a:prstGeom>
          <a:noFill/>
          <a:ln/>
        </p:spPr>
        <p:txBody>
          <a:bodyPr wrap="square" lIns="0" tIns="0" rIns="0" bIns="0" rtlCol="0" anchor="ctr">
            <a:normAutofit/>
          </a:bodyPr>
          <a:lstStyle/>
          <a:p>
            <a:pPr algn="r" indent="0" marL="0">
              <a:buNone/>
            </a:pPr>
            <a:r>
              <a:rPr lang="en-US" sz="920" b="1" dirty="0">
                <a:solidFill>
                  <a:srgbClr val="A4B6CC"/>
                </a:solidFill>
                <a:latin typeface="Inter" pitchFamily="34" charset="0"/>
                <a:ea typeface="Inter" pitchFamily="34" charset="-122"/>
                <a:cs typeface="Inter" pitchFamily="34" charset="-120"/>
              </a:rPr>
              <a:t>03  /  08</a:t>
            </a:r>
            <a:endParaRPr lang="en-US" sz="920" dirty="0"/>
          </a:p>
        </p:txBody>
      </p:sp>
      <p:sp>
        <p:nvSpPr>
          <p:cNvPr id="9" name="Shape 6"/>
          <p:cNvSpPr/>
          <p:nvPr/>
        </p:nvSpPr>
        <p:spPr>
          <a:xfrm>
            <a:off x="10716768" y="6793992"/>
            <a:ext cx="315468" cy="36576"/>
          </a:xfrm>
          <a:prstGeom prst="rect">
            <a:avLst/>
          </a:prstGeom>
          <a:solidFill>
            <a:srgbClr val="4FE8BD"/>
          </a:solidFill>
          <a:ln w="12700">
            <a:solidFill>
              <a:srgbClr val="4FE8BD">
                <a:alpha val="0"/>
              </a:srgbClr>
            </a:solidFill>
            <a:prstDash val="solid"/>
          </a:ln>
        </p:spPr>
      </p:sp>
      <p:sp>
        <p:nvSpPr>
          <p:cNvPr id="10" name="Shape 7"/>
          <p:cNvSpPr/>
          <p:nvPr/>
        </p:nvSpPr>
        <p:spPr>
          <a:xfrm>
            <a:off x="667512" y="1947672"/>
            <a:ext cx="3410712" cy="4041648"/>
          </a:xfrm>
          <a:prstGeom prst="roundRect">
            <a:avLst>
              <a:gd name="adj" fmla="val 5898"/>
            </a:avLst>
          </a:prstGeom>
          <a:solidFill>
            <a:srgbClr val="142339"/>
          </a:solidFill>
          <a:ln w="10160">
            <a:solidFill>
              <a:srgbClr val="29445C"/>
            </a:solidFill>
            <a:prstDash val="solid"/>
          </a:ln>
        </p:spPr>
      </p:sp>
      <p:sp>
        <p:nvSpPr>
          <p:cNvPr id="11" name="Shape 8"/>
          <p:cNvSpPr/>
          <p:nvPr/>
        </p:nvSpPr>
        <p:spPr>
          <a:xfrm>
            <a:off x="914400" y="2221992"/>
            <a:ext cx="667512" cy="667512"/>
          </a:xfrm>
          <a:prstGeom prst="roundRect">
            <a:avLst>
              <a:gd name="adj" fmla="val 26027"/>
            </a:avLst>
          </a:prstGeom>
          <a:solidFill>
            <a:srgbClr val="223C52"/>
          </a:solidFill>
          <a:ln w="12700">
            <a:solidFill>
              <a:srgbClr val="223C52">
                <a:alpha val="0"/>
              </a:srgbClr>
            </a:solidFill>
            <a:prstDash val="solid"/>
          </a:ln>
        </p:spPr>
      </p:sp>
      <p:pic>
        <p:nvPicPr>
          <p:cNvPr id="12" name="Image 1" descr="/mnt/data/ai_impact_deck/assets/ic_graduation_4FE8BD.png">    </p:cNvPr>
          <p:cNvPicPr>
            <a:picLocks noChangeAspect="1"/>
          </p:cNvPicPr>
          <p:nvPr/>
        </p:nvPicPr>
        <p:blipFill>
          <a:blip r:embed="rId2"/>
          <a:stretch>
            <a:fillRect/>
          </a:stretch>
        </p:blipFill>
        <p:spPr>
          <a:xfrm>
            <a:off x="1060704" y="2368296"/>
            <a:ext cx="356616" cy="356616"/>
          </a:xfrm>
          <a:prstGeom prst="rect">
            <a:avLst/>
          </a:prstGeom>
        </p:spPr>
      </p:pic>
      <p:sp>
        <p:nvSpPr>
          <p:cNvPr id="13" name="Text 9"/>
          <p:cNvSpPr/>
          <p:nvPr/>
        </p:nvSpPr>
        <p:spPr>
          <a:xfrm>
            <a:off x="3118104" y="2167128"/>
            <a:ext cx="640080" cy="530352"/>
          </a:xfrm>
          <a:prstGeom prst="rect">
            <a:avLst/>
          </a:prstGeom>
          <a:noFill/>
          <a:ln/>
        </p:spPr>
        <p:txBody>
          <a:bodyPr wrap="square" lIns="0" tIns="0" rIns="0" bIns="0" rtlCol="0" anchor="ctr">
            <a:normAutofit/>
          </a:bodyPr>
          <a:lstStyle/>
          <a:p>
            <a:pPr algn="r" indent="0" marL="0">
              <a:buNone/>
            </a:pPr>
            <a:r>
              <a:rPr lang="en-US" sz="3500" b="1" dirty="0">
                <a:solidFill>
                  <a:srgbClr val="37516B"/>
                </a:solidFill>
                <a:latin typeface="Inter Display" pitchFamily="34" charset="0"/>
                <a:ea typeface="Inter Display" pitchFamily="34" charset="-122"/>
                <a:cs typeface="Inter Display" pitchFamily="34" charset="-120"/>
              </a:rPr>
              <a:t>01</a:t>
            </a:r>
            <a:endParaRPr lang="en-US" sz="3500" dirty="0"/>
          </a:p>
        </p:txBody>
      </p:sp>
      <p:sp>
        <p:nvSpPr>
          <p:cNvPr id="14" name="Text 10"/>
          <p:cNvSpPr/>
          <p:nvPr/>
        </p:nvSpPr>
        <p:spPr>
          <a:xfrm>
            <a:off x="950976" y="3218688"/>
            <a:ext cx="2852928" cy="1069848"/>
          </a:xfrm>
          <a:prstGeom prst="rect">
            <a:avLst/>
          </a:prstGeom>
          <a:noFill/>
          <a:ln/>
        </p:spPr>
        <p:txBody>
          <a:bodyPr wrap="square" lIns="0" tIns="0" rIns="0" bIns="0" rtlCol="0" anchor="t">
            <a:normAutofit/>
          </a:bodyPr>
          <a:lstStyle/>
          <a:p>
            <a:pPr algn="l" indent="0" marL="0">
              <a:buNone/>
            </a:pPr>
            <a:r>
              <a:rPr lang="en-US" sz="2680" b="1" dirty="0">
                <a:solidFill>
                  <a:srgbClr val="F5FAFF"/>
                </a:solidFill>
                <a:latin typeface="Inter Display" pitchFamily="34" charset="0"/>
                <a:ea typeface="Inter Display" pitchFamily="34" charset="-122"/>
                <a:cs typeface="Inter Display" pitchFamily="34" charset="-120"/>
              </a:rPr>
              <a:t>LEARN</a:t>
            </a:r>
            <a:endParaRPr lang="en-US" sz="2680" dirty="0"/>
          </a:p>
          <a:p>
            <a:pPr algn="l" indent="0" marL="0">
              <a:buNone/>
            </a:pPr>
            <a:r>
              <a:rPr lang="en-US" sz="2680" b="1" dirty="0">
                <a:solidFill>
                  <a:srgbClr val="F5FAFF"/>
                </a:solidFill>
                <a:latin typeface="Inter Display" pitchFamily="34" charset="0"/>
                <a:ea typeface="Inter Display" pitchFamily="34" charset="-122"/>
                <a:cs typeface="Inter Display" pitchFamily="34" charset="-120"/>
              </a:rPr>
              <a:t>SMARTER</a:t>
            </a:r>
            <a:endParaRPr lang="en-US" sz="2680" dirty="0"/>
          </a:p>
        </p:txBody>
      </p:sp>
      <p:sp>
        <p:nvSpPr>
          <p:cNvPr id="15" name="Shape 11"/>
          <p:cNvSpPr/>
          <p:nvPr/>
        </p:nvSpPr>
        <p:spPr>
          <a:xfrm>
            <a:off x="950976" y="4453128"/>
            <a:ext cx="2788920" cy="0"/>
          </a:xfrm>
          <a:prstGeom prst="line">
            <a:avLst/>
          </a:prstGeom>
          <a:noFill/>
          <a:ln w="25400">
            <a:solidFill>
              <a:srgbClr val="4FE8BD">
                <a:alpha val="60000"/>
              </a:srgbClr>
            </a:solidFill>
            <a:prstDash val="solid"/>
            <a:headEnd type="none"/>
            <a:tailEnd type="none"/>
          </a:ln>
        </p:spPr>
      </p:sp>
      <p:sp>
        <p:nvSpPr>
          <p:cNvPr id="16" name="Text 12"/>
          <p:cNvSpPr/>
          <p:nvPr/>
        </p:nvSpPr>
        <p:spPr>
          <a:xfrm>
            <a:off x="950976" y="4608576"/>
            <a:ext cx="2834640" cy="868680"/>
          </a:xfrm>
          <a:prstGeom prst="rect">
            <a:avLst/>
          </a:prstGeom>
          <a:noFill/>
          <a:ln/>
        </p:spPr>
        <p:txBody>
          <a:bodyPr wrap="square" lIns="0" tIns="0" rIns="0" bIns="0" rtlCol="0" anchor="t">
            <a:normAutofit/>
          </a:bodyPr>
          <a:lstStyle/>
          <a:p>
            <a:pPr algn="l" indent="0" marL="0">
              <a:buNone/>
            </a:pPr>
            <a:r>
              <a:rPr lang="en-US" sz="1530" dirty="0">
                <a:solidFill>
                  <a:srgbClr val="C9D5E4"/>
                </a:solidFill>
                <a:latin typeface="Inter" pitchFamily="34" charset="0"/>
                <a:ea typeface="Inter" pitchFamily="34" charset="-122"/>
                <a:cs typeface="Inter" pitchFamily="34" charset="-120"/>
              </a:rPr>
              <a:t>Get another explanation, quiz yourself, or explore a problem step by step.</a:t>
            </a:r>
            <a:endParaRPr lang="en-US" sz="1530" dirty="0"/>
          </a:p>
        </p:txBody>
      </p:sp>
      <p:sp>
        <p:nvSpPr>
          <p:cNvPr id="17" name="Text 13"/>
          <p:cNvSpPr/>
          <p:nvPr/>
        </p:nvSpPr>
        <p:spPr>
          <a:xfrm>
            <a:off x="941832" y="5660136"/>
            <a:ext cx="2852928" cy="182880"/>
          </a:xfrm>
          <a:prstGeom prst="rect">
            <a:avLst/>
          </a:prstGeom>
          <a:noFill/>
          <a:ln/>
        </p:spPr>
        <p:txBody>
          <a:bodyPr wrap="square" lIns="0" tIns="0" rIns="0" bIns="0" rtlCol="0" anchor="ctr">
            <a:normAutofit/>
          </a:bodyPr>
          <a:lstStyle/>
          <a:p>
            <a:pPr algn="l" indent="0" marL="0">
              <a:buNone/>
            </a:pPr>
            <a:r>
              <a:rPr lang="en-US" sz="1040" b="1" spc="35" kern="0" dirty="0">
                <a:solidFill>
                  <a:srgbClr val="4FE8BD"/>
                </a:solidFill>
                <a:latin typeface="Inter" pitchFamily="34" charset="0"/>
                <a:ea typeface="Inter" pitchFamily="34" charset="-122"/>
                <a:cs typeface="Inter" pitchFamily="34" charset="-120"/>
              </a:rPr>
              <a:t>USE IT FOR:  PRACTICE &amp; FEEDBACK</a:t>
            </a:r>
            <a:endParaRPr lang="en-US" sz="1040" dirty="0"/>
          </a:p>
        </p:txBody>
      </p:sp>
      <p:sp>
        <p:nvSpPr>
          <p:cNvPr id="18" name="Shape 14"/>
          <p:cNvSpPr/>
          <p:nvPr/>
        </p:nvSpPr>
        <p:spPr>
          <a:xfrm>
            <a:off x="4389120" y="1947672"/>
            <a:ext cx="3410712" cy="4041648"/>
          </a:xfrm>
          <a:prstGeom prst="roundRect">
            <a:avLst>
              <a:gd name="adj" fmla="val 5898"/>
            </a:avLst>
          </a:prstGeom>
          <a:solidFill>
            <a:srgbClr val="142339"/>
          </a:solidFill>
          <a:ln w="10160">
            <a:solidFill>
              <a:srgbClr val="29445C"/>
            </a:solidFill>
            <a:prstDash val="solid"/>
          </a:ln>
        </p:spPr>
      </p:sp>
      <p:sp>
        <p:nvSpPr>
          <p:cNvPr id="19" name="Shape 15"/>
          <p:cNvSpPr/>
          <p:nvPr/>
        </p:nvSpPr>
        <p:spPr>
          <a:xfrm>
            <a:off x="4636008" y="2221992"/>
            <a:ext cx="667512" cy="667512"/>
          </a:xfrm>
          <a:prstGeom prst="roundRect">
            <a:avLst>
              <a:gd name="adj" fmla="val 26027"/>
            </a:avLst>
          </a:prstGeom>
          <a:solidFill>
            <a:srgbClr val="223C52"/>
          </a:solidFill>
          <a:ln w="12700">
            <a:solidFill>
              <a:srgbClr val="223C52">
                <a:alpha val="0"/>
              </a:srgbClr>
            </a:solidFill>
            <a:prstDash val="solid"/>
          </a:ln>
        </p:spPr>
      </p:sp>
      <p:pic>
        <p:nvPicPr>
          <p:cNvPr id="20" name="Image 2" descr="/mnt/data/ai_impact_deck/assets/ic_wand_A999FF.png">    </p:cNvPr>
          <p:cNvPicPr>
            <a:picLocks noChangeAspect="1"/>
          </p:cNvPicPr>
          <p:nvPr/>
        </p:nvPicPr>
        <p:blipFill>
          <a:blip r:embed="rId3"/>
          <a:stretch>
            <a:fillRect/>
          </a:stretch>
        </p:blipFill>
        <p:spPr>
          <a:xfrm>
            <a:off x="4782312" y="2368296"/>
            <a:ext cx="356616" cy="356616"/>
          </a:xfrm>
          <a:prstGeom prst="rect">
            <a:avLst/>
          </a:prstGeom>
        </p:spPr>
      </p:pic>
      <p:sp>
        <p:nvSpPr>
          <p:cNvPr id="21" name="Text 16"/>
          <p:cNvSpPr/>
          <p:nvPr/>
        </p:nvSpPr>
        <p:spPr>
          <a:xfrm>
            <a:off x="6839712" y="2167128"/>
            <a:ext cx="640080" cy="530352"/>
          </a:xfrm>
          <a:prstGeom prst="rect">
            <a:avLst/>
          </a:prstGeom>
          <a:noFill/>
          <a:ln/>
        </p:spPr>
        <p:txBody>
          <a:bodyPr wrap="square" lIns="0" tIns="0" rIns="0" bIns="0" rtlCol="0" anchor="ctr">
            <a:normAutofit/>
          </a:bodyPr>
          <a:lstStyle/>
          <a:p>
            <a:pPr algn="r" indent="0" marL="0">
              <a:buNone/>
            </a:pPr>
            <a:r>
              <a:rPr lang="en-US" sz="3500" b="1" dirty="0">
                <a:solidFill>
                  <a:srgbClr val="37516B"/>
                </a:solidFill>
                <a:latin typeface="Inter Display" pitchFamily="34" charset="0"/>
                <a:ea typeface="Inter Display" pitchFamily="34" charset="-122"/>
                <a:cs typeface="Inter Display" pitchFamily="34" charset="-120"/>
              </a:rPr>
              <a:t>02</a:t>
            </a:r>
            <a:endParaRPr lang="en-US" sz="3500" dirty="0"/>
          </a:p>
        </p:txBody>
      </p:sp>
      <p:sp>
        <p:nvSpPr>
          <p:cNvPr id="22" name="Text 17"/>
          <p:cNvSpPr/>
          <p:nvPr/>
        </p:nvSpPr>
        <p:spPr>
          <a:xfrm>
            <a:off x="4672584" y="3218688"/>
            <a:ext cx="2852928" cy="1069848"/>
          </a:xfrm>
          <a:prstGeom prst="rect">
            <a:avLst/>
          </a:prstGeom>
          <a:noFill/>
          <a:ln/>
        </p:spPr>
        <p:txBody>
          <a:bodyPr wrap="square" lIns="0" tIns="0" rIns="0" bIns="0" rtlCol="0" anchor="t">
            <a:normAutofit/>
          </a:bodyPr>
          <a:lstStyle/>
          <a:p>
            <a:pPr algn="l" indent="0" marL="0">
              <a:buNone/>
            </a:pPr>
            <a:r>
              <a:rPr lang="en-US" sz="2680" b="1" dirty="0">
                <a:solidFill>
                  <a:srgbClr val="F5FAFF"/>
                </a:solidFill>
                <a:latin typeface="Inter Display" pitchFamily="34" charset="0"/>
                <a:ea typeface="Inter Display" pitchFamily="34" charset="-122"/>
                <a:cs typeface="Inter Display" pitchFamily="34" charset="-120"/>
              </a:rPr>
              <a:t>CREATE</a:t>
            </a:r>
            <a:endParaRPr lang="en-US" sz="2680" dirty="0"/>
          </a:p>
          <a:p>
            <a:pPr algn="l" indent="0" marL="0">
              <a:buNone/>
            </a:pPr>
            <a:r>
              <a:rPr lang="en-US" sz="2680" b="1" dirty="0">
                <a:solidFill>
                  <a:srgbClr val="F5FAFF"/>
                </a:solidFill>
                <a:latin typeface="Inter Display" pitchFamily="34" charset="0"/>
                <a:ea typeface="Inter Display" pitchFamily="34" charset="-122"/>
                <a:cs typeface="Inter Display" pitchFamily="34" charset="-120"/>
              </a:rPr>
              <a:t>FASTER</a:t>
            </a:r>
            <a:endParaRPr lang="en-US" sz="2680" dirty="0"/>
          </a:p>
        </p:txBody>
      </p:sp>
      <p:sp>
        <p:nvSpPr>
          <p:cNvPr id="23" name="Shape 18"/>
          <p:cNvSpPr/>
          <p:nvPr/>
        </p:nvSpPr>
        <p:spPr>
          <a:xfrm>
            <a:off x="4672584" y="4453128"/>
            <a:ext cx="2788920" cy="0"/>
          </a:xfrm>
          <a:prstGeom prst="line">
            <a:avLst/>
          </a:prstGeom>
          <a:noFill/>
          <a:ln w="25400">
            <a:solidFill>
              <a:srgbClr val="A999FF">
                <a:alpha val="60000"/>
              </a:srgbClr>
            </a:solidFill>
            <a:prstDash val="solid"/>
            <a:headEnd type="none"/>
            <a:tailEnd type="none"/>
          </a:ln>
        </p:spPr>
      </p:sp>
      <p:sp>
        <p:nvSpPr>
          <p:cNvPr id="24" name="Text 19"/>
          <p:cNvSpPr/>
          <p:nvPr/>
        </p:nvSpPr>
        <p:spPr>
          <a:xfrm>
            <a:off x="4672584" y="4608576"/>
            <a:ext cx="2834640" cy="868680"/>
          </a:xfrm>
          <a:prstGeom prst="rect">
            <a:avLst/>
          </a:prstGeom>
          <a:noFill/>
          <a:ln/>
        </p:spPr>
        <p:txBody>
          <a:bodyPr wrap="square" lIns="0" tIns="0" rIns="0" bIns="0" rtlCol="0" anchor="t">
            <a:normAutofit/>
          </a:bodyPr>
          <a:lstStyle/>
          <a:p>
            <a:pPr algn="l" indent="0" marL="0">
              <a:buNone/>
            </a:pPr>
            <a:r>
              <a:rPr lang="en-US" sz="1530" dirty="0">
                <a:solidFill>
                  <a:srgbClr val="C9D5E4"/>
                </a:solidFill>
                <a:latin typeface="Inter" pitchFamily="34" charset="0"/>
                <a:ea typeface="Inter" pitchFamily="34" charset="-122"/>
                <a:cs typeface="Inter" pitchFamily="34" charset="-120"/>
              </a:rPr>
              <a:t>Experiment with ideas, drafts, images or code prototypes without starting from zero.</a:t>
            </a:r>
            <a:endParaRPr lang="en-US" sz="1530" dirty="0"/>
          </a:p>
        </p:txBody>
      </p:sp>
      <p:sp>
        <p:nvSpPr>
          <p:cNvPr id="25" name="Text 20"/>
          <p:cNvSpPr/>
          <p:nvPr/>
        </p:nvSpPr>
        <p:spPr>
          <a:xfrm>
            <a:off x="4663440" y="5660136"/>
            <a:ext cx="2852928" cy="182880"/>
          </a:xfrm>
          <a:prstGeom prst="rect">
            <a:avLst/>
          </a:prstGeom>
          <a:noFill/>
          <a:ln/>
        </p:spPr>
        <p:txBody>
          <a:bodyPr wrap="square" lIns="0" tIns="0" rIns="0" bIns="0" rtlCol="0" anchor="ctr">
            <a:normAutofit/>
          </a:bodyPr>
          <a:lstStyle/>
          <a:p>
            <a:pPr algn="l" indent="0" marL="0">
              <a:buNone/>
            </a:pPr>
            <a:r>
              <a:rPr lang="en-US" sz="1040" b="1" spc="35" kern="0" dirty="0">
                <a:solidFill>
                  <a:srgbClr val="A999FF"/>
                </a:solidFill>
                <a:latin typeface="Inter" pitchFamily="34" charset="0"/>
                <a:ea typeface="Inter" pitchFamily="34" charset="-122"/>
                <a:cs typeface="Inter" pitchFamily="34" charset="-120"/>
              </a:rPr>
              <a:t>USE IT FOR:  ITERATION &amp; IDEAS</a:t>
            </a:r>
            <a:endParaRPr lang="en-US" sz="1040" dirty="0"/>
          </a:p>
        </p:txBody>
      </p:sp>
      <p:sp>
        <p:nvSpPr>
          <p:cNvPr id="26" name="Shape 21"/>
          <p:cNvSpPr/>
          <p:nvPr/>
        </p:nvSpPr>
        <p:spPr>
          <a:xfrm>
            <a:off x="8110728" y="1947672"/>
            <a:ext cx="3410712" cy="4041648"/>
          </a:xfrm>
          <a:prstGeom prst="roundRect">
            <a:avLst>
              <a:gd name="adj" fmla="val 5898"/>
            </a:avLst>
          </a:prstGeom>
          <a:solidFill>
            <a:srgbClr val="142339"/>
          </a:solidFill>
          <a:ln w="10160">
            <a:solidFill>
              <a:srgbClr val="29445C"/>
            </a:solidFill>
            <a:prstDash val="solid"/>
          </a:ln>
        </p:spPr>
      </p:sp>
      <p:sp>
        <p:nvSpPr>
          <p:cNvPr id="27" name="Shape 22"/>
          <p:cNvSpPr/>
          <p:nvPr/>
        </p:nvSpPr>
        <p:spPr>
          <a:xfrm>
            <a:off x="8357616" y="2221992"/>
            <a:ext cx="667512" cy="667512"/>
          </a:xfrm>
          <a:prstGeom prst="roundRect">
            <a:avLst>
              <a:gd name="adj" fmla="val 26027"/>
            </a:avLst>
          </a:prstGeom>
          <a:solidFill>
            <a:srgbClr val="223C52"/>
          </a:solidFill>
          <a:ln w="12700">
            <a:solidFill>
              <a:srgbClr val="223C52">
                <a:alpha val="0"/>
              </a:srgbClr>
            </a:solidFill>
            <a:prstDash val="solid"/>
          </a:ln>
        </p:spPr>
      </p:sp>
      <p:pic>
        <p:nvPicPr>
          <p:cNvPr id="28" name="Image 3" descr="/mnt/data/ai_impact_deck/assets/ic_clock_FFCE87.png">    </p:cNvPr>
          <p:cNvPicPr>
            <a:picLocks noChangeAspect="1"/>
          </p:cNvPicPr>
          <p:nvPr/>
        </p:nvPicPr>
        <p:blipFill>
          <a:blip r:embed="rId4"/>
          <a:stretch>
            <a:fillRect/>
          </a:stretch>
        </p:blipFill>
        <p:spPr>
          <a:xfrm>
            <a:off x="8503920" y="2368296"/>
            <a:ext cx="356616" cy="356616"/>
          </a:xfrm>
          <a:prstGeom prst="rect">
            <a:avLst/>
          </a:prstGeom>
        </p:spPr>
      </p:pic>
      <p:sp>
        <p:nvSpPr>
          <p:cNvPr id="29" name="Text 23"/>
          <p:cNvSpPr/>
          <p:nvPr/>
        </p:nvSpPr>
        <p:spPr>
          <a:xfrm>
            <a:off x="10561320" y="2167128"/>
            <a:ext cx="640080" cy="530352"/>
          </a:xfrm>
          <a:prstGeom prst="rect">
            <a:avLst/>
          </a:prstGeom>
          <a:noFill/>
          <a:ln/>
        </p:spPr>
        <p:txBody>
          <a:bodyPr wrap="square" lIns="0" tIns="0" rIns="0" bIns="0" rtlCol="0" anchor="ctr">
            <a:normAutofit/>
          </a:bodyPr>
          <a:lstStyle/>
          <a:p>
            <a:pPr algn="r" indent="0" marL="0">
              <a:buNone/>
            </a:pPr>
            <a:r>
              <a:rPr lang="en-US" sz="3500" b="1" dirty="0">
                <a:solidFill>
                  <a:srgbClr val="37516B"/>
                </a:solidFill>
                <a:latin typeface="Inter Display" pitchFamily="34" charset="0"/>
                <a:ea typeface="Inter Display" pitchFamily="34" charset="-122"/>
                <a:cs typeface="Inter Display" pitchFamily="34" charset="-120"/>
              </a:rPr>
              <a:t>03</a:t>
            </a:r>
            <a:endParaRPr lang="en-US" sz="3500" dirty="0"/>
          </a:p>
        </p:txBody>
      </p:sp>
      <p:sp>
        <p:nvSpPr>
          <p:cNvPr id="30" name="Text 24"/>
          <p:cNvSpPr/>
          <p:nvPr/>
        </p:nvSpPr>
        <p:spPr>
          <a:xfrm>
            <a:off x="8394192" y="3218688"/>
            <a:ext cx="2852928" cy="1069848"/>
          </a:xfrm>
          <a:prstGeom prst="rect">
            <a:avLst/>
          </a:prstGeom>
          <a:noFill/>
          <a:ln/>
        </p:spPr>
        <p:txBody>
          <a:bodyPr wrap="square" lIns="0" tIns="0" rIns="0" bIns="0" rtlCol="0" anchor="t">
            <a:normAutofit/>
          </a:bodyPr>
          <a:lstStyle/>
          <a:p>
            <a:pPr algn="l" indent="0" marL="0">
              <a:buNone/>
            </a:pPr>
            <a:r>
              <a:rPr lang="en-US" sz="2680" b="1" dirty="0">
                <a:solidFill>
                  <a:srgbClr val="F5FAFF"/>
                </a:solidFill>
                <a:latin typeface="Inter Display" pitchFamily="34" charset="0"/>
                <a:ea typeface="Inter Display" pitchFamily="34" charset="-122"/>
                <a:cs typeface="Inter Display" pitchFamily="34" charset="-120"/>
              </a:rPr>
              <a:t>SAVE</a:t>
            </a:r>
            <a:endParaRPr lang="en-US" sz="2680" dirty="0"/>
          </a:p>
          <a:p>
            <a:pPr algn="l" indent="0" marL="0">
              <a:buNone/>
            </a:pPr>
            <a:r>
              <a:rPr lang="en-US" sz="2680" b="1" dirty="0">
                <a:solidFill>
                  <a:srgbClr val="F5FAFF"/>
                </a:solidFill>
                <a:latin typeface="Inter Display" pitchFamily="34" charset="0"/>
                <a:ea typeface="Inter Display" pitchFamily="34" charset="-122"/>
                <a:cs typeface="Inter Display" pitchFamily="34" charset="-120"/>
              </a:rPr>
              <a:t>TIME</a:t>
            </a:r>
            <a:endParaRPr lang="en-US" sz="2680" dirty="0"/>
          </a:p>
        </p:txBody>
      </p:sp>
      <p:sp>
        <p:nvSpPr>
          <p:cNvPr id="31" name="Shape 25"/>
          <p:cNvSpPr/>
          <p:nvPr/>
        </p:nvSpPr>
        <p:spPr>
          <a:xfrm>
            <a:off x="8394192" y="4453128"/>
            <a:ext cx="2788920" cy="0"/>
          </a:xfrm>
          <a:prstGeom prst="line">
            <a:avLst/>
          </a:prstGeom>
          <a:noFill/>
          <a:ln w="25400">
            <a:solidFill>
              <a:srgbClr val="FFCE87">
                <a:alpha val="60000"/>
              </a:srgbClr>
            </a:solidFill>
            <a:prstDash val="solid"/>
            <a:headEnd type="none"/>
            <a:tailEnd type="none"/>
          </a:ln>
        </p:spPr>
      </p:sp>
      <p:sp>
        <p:nvSpPr>
          <p:cNvPr id="32" name="Text 26"/>
          <p:cNvSpPr/>
          <p:nvPr/>
        </p:nvSpPr>
        <p:spPr>
          <a:xfrm>
            <a:off x="8394192" y="4608576"/>
            <a:ext cx="2834640" cy="868680"/>
          </a:xfrm>
          <a:prstGeom prst="rect">
            <a:avLst/>
          </a:prstGeom>
          <a:noFill/>
          <a:ln/>
        </p:spPr>
        <p:txBody>
          <a:bodyPr wrap="square" lIns="0" tIns="0" rIns="0" bIns="0" rtlCol="0" anchor="t">
            <a:normAutofit/>
          </a:bodyPr>
          <a:lstStyle/>
          <a:p>
            <a:pPr algn="l" indent="0" marL="0">
              <a:buNone/>
            </a:pPr>
            <a:r>
              <a:rPr lang="en-US" sz="1530" dirty="0">
                <a:solidFill>
                  <a:srgbClr val="C9D5E4"/>
                </a:solidFill>
                <a:latin typeface="Inter" pitchFamily="34" charset="0"/>
                <a:ea typeface="Inter" pitchFamily="34" charset="-122"/>
                <a:cs typeface="Inter" pitchFamily="34" charset="-120"/>
              </a:rPr>
              <a:t>Summarize, organize, translate and automate repeatable tasks—then review the result.</a:t>
            </a:r>
            <a:endParaRPr lang="en-US" sz="1530" dirty="0"/>
          </a:p>
        </p:txBody>
      </p:sp>
      <p:sp>
        <p:nvSpPr>
          <p:cNvPr id="33" name="Text 27"/>
          <p:cNvSpPr/>
          <p:nvPr/>
        </p:nvSpPr>
        <p:spPr>
          <a:xfrm>
            <a:off x="8385048" y="5660136"/>
            <a:ext cx="2852928" cy="182880"/>
          </a:xfrm>
          <a:prstGeom prst="rect">
            <a:avLst/>
          </a:prstGeom>
          <a:noFill/>
          <a:ln/>
        </p:spPr>
        <p:txBody>
          <a:bodyPr wrap="square" lIns="0" tIns="0" rIns="0" bIns="0" rtlCol="0" anchor="ctr">
            <a:normAutofit/>
          </a:bodyPr>
          <a:lstStyle/>
          <a:p>
            <a:pPr algn="l" indent="0" marL="0">
              <a:buNone/>
            </a:pPr>
            <a:r>
              <a:rPr lang="en-US" sz="1040" b="1" spc="35" kern="0" dirty="0">
                <a:solidFill>
                  <a:srgbClr val="FFCE87"/>
                </a:solidFill>
                <a:latin typeface="Inter" pitchFamily="34" charset="0"/>
                <a:ea typeface="Inter" pitchFamily="34" charset="-122"/>
                <a:cs typeface="Inter" pitchFamily="34" charset="-120"/>
              </a:rPr>
              <a:t>USE IT FOR:  FIRST DRAFTS</a:t>
            </a:r>
            <a:endParaRPr lang="en-US" sz="104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80D17"/>
        </a:solidFill>
      </p:bgPr>
    </p:bg>
    <p:spTree>
      <p:nvGrpSpPr>
        <p:cNvPr id="1" name=""/>
        <p:cNvGrpSpPr/>
        <p:nvPr/>
      </p:nvGrpSpPr>
      <p:grpSpPr>
        <a:xfrm>
          <a:off x="0" y="0"/>
          <a:ext cx="0" cy="0"/>
          <a:chOff x="0" y="0"/>
          <a:chExt cx="0" cy="0"/>
        </a:xfrm>
      </p:grpSpPr>
      <p:pic>
        <p:nvPicPr>
          <p:cNvPr id="2" name="Image 0" descr="/mnt/data/ai_impact_deck/assets/bg_default.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658368" y="448056"/>
            <a:ext cx="9144000" cy="256032"/>
          </a:xfrm>
          <a:prstGeom prst="rect">
            <a:avLst/>
          </a:prstGeom>
          <a:noFill/>
          <a:ln/>
        </p:spPr>
        <p:txBody>
          <a:bodyPr wrap="square" lIns="0" tIns="0" rIns="0" bIns="0" rtlCol="0" anchor="ctr">
            <a:normAutofit/>
          </a:bodyPr>
          <a:lstStyle/>
          <a:p>
            <a:pPr algn="l" indent="0" marL="0">
              <a:buNone/>
            </a:pPr>
            <a:r>
              <a:rPr lang="en-US" sz="1220" b="1" spc="110" kern="0" dirty="0">
                <a:solidFill>
                  <a:srgbClr val="4FE8BD"/>
                </a:solidFill>
                <a:latin typeface="Inter" pitchFamily="34" charset="0"/>
                <a:ea typeface="Inter" pitchFamily="34" charset="-122"/>
                <a:cs typeface="Inter" pitchFamily="34" charset="-120"/>
              </a:rPr>
              <a:t>03  /  BEYOND THE INDIVIDUAL</a:t>
            </a:r>
            <a:endParaRPr lang="en-US" sz="1220" dirty="0"/>
          </a:p>
        </p:txBody>
      </p:sp>
      <p:sp>
        <p:nvSpPr>
          <p:cNvPr id="4" name="Text 1"/>
          <p:cNvSpPr/>
          <p:nvPr/>
        </p:nvSpPr>
        <p:spPr>
          <a:xfrm>
            <a:off x="640080" y="841248"/>
            <a:ext cx="10972800" cy="566928"/>
          </a:xfrm>
          <a:prstGeom prst="rect">
            <a:avLst/>
          </a:prstGeom>
          <a:noFill/>
          <a:ln/>
        </p:spPr>
        <p:txBody>
          <a:bodyPr wrap="square" lIns="0" tIns="0" rIns="0" bIns="0" rtlCol="0" anchor="ctr">
            <a:normAutofit/>
          </a:bodyPr>
          <a:lstStyle/>
          <a:p>
            <a:pPr algn="l" indent="0" marL="0">
              <a:buNone/>
            </a:pPr>
            <a:r>
              <a:rPr lang="en-US" sz="3550" b="1" dirty="0">
                <a:solidFill>
                  <a:srgbClr val="F5FAFF"/>
                </a:solidFill>
                <a:latin typeface="Inter Display" pitchFamily="34" charset="0"/>
                <a:ea typeface="Inter Display" pitchFamily="34" charset="-122"/>
                <a:cs typeface="Inter Display" pitchFamily="34" charset="-120"/>
              </a:rPr>
              <a:t>AI CAN MAKE A BIGGER DIFFERENCE</a:t>
            </a:r>
            <a:endParaRPr lang="en-US" sz="3550" dirty="0"/>
          </a:p>
        </p:txBody>
      </p:sp>
      <p:sp>
        <p:nvSpPr>
          <p:cNvPr id="5" name="Text 2"/>
          <p:cNvSpPr/>
          <p:nvPr/>
        </p:nvSpPr>
        <p:spPr>
          <a:xfrm>
            <a:off x="658368" y="1426464"/>
            <a:ext cx="10744200" cy="402336"/>
          </a:xfrm>
          <a:prstGeom prst="rect">
            <a:avLst/>
          </a:prstGeom>
          <a:noFill/>
          <a:ln/>
        </p:spPr>
        <p:txBody>
          <a:bodyPr wrap="square" lIns="0" tIns="0" rIns="0" bIns="0" rtlCol="0" anchor="ctr">
            <a:normAutofit/>
          </a:bodyPr>
          <a:lstStyle/>
          <a:p>
            <a:pPr algn="l" indent="0" marL="0">
              <a:buNone/>
            </a:pPr>
            <a:r>
              <a:rPr lang="en-US" sz="1500" dirty="0">
                <a:solidFill>
                  <a:srgbClr val="A4B6CC"/>
                </a:solidFill>
                <a:latin typeface="Inter" pitchFamily="34" charset="0"/>
                <a:ea typeface="Inter" pitchFamily="34" charset="-122"/>
                <a:cs typeface="Inter" pitchFamily="34" charset="-120"/>
              </a:rPr>
              <a:t>Real applications can support experts and remove barriers—but are not infallible.</a:t>
            </a:r>
            <a:endParaRPr lang="en-US" sz="1500" dirty="0"/>
          </a:p>
        </p:txBody>
      </p:sp>
      <p:sp>
        <p:nvSpPr>
          <p:cNvPr id="6" name="Shape 3"/>
          <p:cNvSpPr/>
          <p:nvPr/>
        </p:nvSpPr>
        <p:spPr>
          <a:xfrm>
            <a:off x="658368" y="6519672"/>
            <a:ext cx="10881360" cy="0"/>
          </a:xfrm>
          <a:prstGeom prst="line">
            <a:avLst/>
          </a:prstGeom>
          <a:noFill/>
          <a:ln w="10160">
            <a:solidFill>
              <a:srgbClr val="2B4058">
                <a:alpha val="70000"/>
              </a:srgbClr>
            </a:solidFill>
            <a:prstDash val="solid"/>
            <a:headEnd type="none"/>
            <a:tailEnd type="none"/>
          </a:ln>
        </p:spPr>
      </p:sp>
      <p:sp>
        <p:nvSpPr>
          <p:cNvPr id="7" name="Text 4"/>
          <p:cNvSpPr/>
          <p:nvPr/>
        </p:nvSpPr>
        <p:spPr>
          <a:xfrm>
            <a:off x="667512" y="6583680"/>
            <a:ext cx="5577840" cy="137160"/>
          </a:xfrm>
          <a:prstGeom prst="rect">
            <a:avLst/>
          </a:prstGeom>
          <a:noFill/>
          <a:ln/>
        </p:spPr>
        <p:txBody>
          <a:bodyPr wrap="square" lIns="0" tIns="0" rIns="0" bIns="0" rtlCol="0" anchor="ctr">
            <a:normAutofit/>
          </a:bodyPr>
          <a:lstStyle/>
          <a:p>
            <a:pPr algn="l" indent="0" marL="0">
              <a:buNone/>
            </a:pPr>
            <a:r>
              <a:rPr lang="en-US" sz="840" b="1" spc="45" kern="0" dirty="0">
                <a:solidFill>
                  <a:srgbClr val="7793AB"/>
                </a:solidFill>
                <a:latin typeface="Inter" pitchFamily="34" charset="0"/>
                <a:ea typeface="Inter" pitchFamily="34" charset="-122"/>
                <a:cs typeface="Inter" pitchFamily="34" charset="-120"/>
              </a:rPr>
              <a:t>AI  /  OPPORTUNITY &amp; RISK</a:t>
            </a:r>
            <a:endParaRPr lang="en-US" sz="840" dirty="0"/>
          </a:p>
        </p:txBody>
      </p:sp>
      <p:sp>
        <p:nvSpPr>
          <p:cNvPr id="8" name="Text 5"/>
          <p:cNvSpPr/>
          <p:nvPr/>
        </p:nvSpPr>
        <p:spPr>
          <a:xfrm>
            <a:off x="10735056" y="6565392"/>
            <a:ext cx="795528" cy="164592"/>
          </a:xfrm>
          <a:prstGeom prst="rect">
            <a:avLst/>
          </a:prstGeom>
          <a:noFill/>
          <a:ln/>
        </p:spPr>
        <p:txBody>
          <a:bodyPr wrap="square" lIns="0" tIns="0" rIns="0" bIns="0" rtlCol="0" anchor="ctr">
            <a:normAutofit/>
          </a:bodyPr>
          <a:lstStyle/>
          <a:p>
            <a:pPr algn="r" indent="0" marL="0">
              <a:buNone/>
            </a:pPr>
            <a:r>
              <a:rPr lang="en-US" sz="920" b="1" dirty="0">
                <a:solidFill>
                  <a:srgbClr val="A4B6CC"/>
                </a:solidFill>
                <a:latin typeface="Inter" pitchFamily="34" charset="0"/>
                <a:ea typeface="Inter" pitchFamily="34" charset="-122"/>
                <a:cs typeface="Inter" pitchFamily="34" charset="-120"/>
              </a:rPr>
              <a:t>04  /  08</a:t>
            </a:r>
            <a:endParaRPr lang="en-US" sz="920" dirty="0"/>
          </a:p>
        </p:txBody>
      </p:sp>
      <p:sp>
        <p:nvSpPr>
          <p:cNvPr id="9" name="Shape 6"/>
          <p:cNvSpPr/>
          <p:nvPr/>
        </p:nvSpPr>
        <p:spPr>
          <a:xfrm>
            <a:off x="10716768" y="6793992"/>
            <a:ext cx="420624" cy="36576"/>
          </a:xfrm>
          <a:prstGeom prst="rect">
            <a:avLst/>
          </a:prstGeom>
          <a:solidFill>
            <a:srgbClr val="4FE8BD"/>
          </a:solidFill>
          <a:ln w="12700">
            <a:solidFill>
              <a:srgbClr val="4FE8BD">
                <a:alpha val="0"/>
              </a:srgbClr>
            </a:solidFill>
            <a:prstDash val="solid"/>
          </a:ln>
        </p:spPr>
      </p:sp>
      <p:sp>
        <p:nvSpPr>
          <p:cNvPr id="10" name="Shape 7"/>
          <p:cNvSpPr/>
          <p:nvPr/>
        </p:nvSpPr>
        <p:spPr>
          <a:xfrm>
            <a:off x="667512" y="1938528"/>
            <a:ext cx="6565392" cy="4069080"/>
          </a:xfrm>
          <a:prstGeom prst="roundRect">
            <a:avLst>
              <a:gd name="adj" fmla="val 4719"/>
            </a:avLst>
          </a:prstGeom>
          <a:solidFill>
            <a:srgbClr val="13273C"/>
          </a:solidFill>
          <a:ln w="10160">
            <a:solidFill>
              <a:srgbClr val="3F697C"/>
            </a:solidFill>
            <a:prstDash val="solid"/>
          </a:ln>
        </p:spPr>
      </p:sp>
      <p:sp>
        <p:nvSpPr>
          <p:cNvPr id="11" name="Shape 8"/>
          <p:cNvSpPr/>
          <p:nvPr/>
        </p:nvSpPr>
        <p:spPr>
          <a:xfrm>
            <a:off x="850392" y="2112264"/>
            <a:ext cx="3154680" cy="3182112"/>
          </a:xfrm>
          <a:prstGeom prst="roundRect">
            <a:avLst>
              <a:gd name="adj" fmla="val 3478"/>
            </a:avLst>
          </a:prstGeom>
          <a:solidFill>
            <a:srgbClr val="0C2035"/>
          </a:solidFill>
          <a:ln w="12700">
            <a:solidFill>
              <a:srgbClr val="0C2035">
                <a:alpha val="0"/>
              </a:srgbClr>
            </a:solidFill>
            <a:prstDash val="solid"/>
          </a:ln>
        </p:spPr>
      </p:sp>
      <p:pic>
        <p:nvPicPr>
          <p:cNvPr id="12" name="Image 1" descr="/mnt/data/ai_impact_deck/assets/medical_art.png">    </p:cNvPr>
          <p:cNvPicPr>
            <a:picLocks noChangeAspect="1"/>
          </p:cNvPicPr>
          <p:nvPr/>
        </p:nvPicPr>
        <p:blipFill>
          <a:blip r:embed="rId2"/>
          <a:stretch>
            <a:fillRect/>
          </a:stretch>
        </p:blipFill>
        <p:spPr>
          <a:xfrm>
            <a:off x="914400" y="2212848"/>
            <a:ext cx="3017520" cy="2395728"/>
          </a:xfrm>
          <a:prstGeom prst="rect">
            <a:avLst/>
          </a:prstGeom>
        </p:spPr>
      </p:pic>
      <p:sp>
        <p:nvSpPr>
          <p:cNvPr id="13" name="Shape 9"/>
          <p:cNvSpPr/>
          <p:nvPr/>
        </p:nvSpPr>
        <p:spPr>
          <a:xfrm>
            <a:off x="1097280" y="4718304"/>
            <a:ext cx="1490472" cy="329184"/>
          </a:xfrm>
          <a:prstGeom prst="roundRect">
            <a:avLst>
              <a:gd name="adj" fmla="val 50000"/>
            </a:avLst>
          </a:prstGeom>
          <a:solidFill>
            <a:srgbClr val="28475B"/>
          </a:solidFill>
          <a:ln w="12700">
            <a:solidFill>
              <a:srgbClr val="28475B">
                <a:alpha val="0"/>
              </a:srgbClr>
            </a:solidFill>
            <a:prstDash val="solid"/>
          </a:ln>
        </p:spPr>
      </p:sp>
      <p:sp>
        <p:nvSpPr>
          <p:cNvPr id="14" name="Text 10"/>
          <p:cNvSpPr/>
          <p:nvPr/>
        </p:nvSpPr>
        <p:spPr>
          <a:xfrm>
            <a:off x="1225296" y="4759452"/>
            <a:ext cx="1234440" cy="237744"/>
          </a:xfrm>
          <a:prstGeom prst="rect">
            <a:avLst/>
          </a:prstGeom>
          <a:noFill/>
          <a:ln/>
        </p:spPr>
        <p:txBody>
          <a:bodyPr wrap="square" lIns="0" tIns="0" rIns="0" bIns="0" rtlCol="0" anchor="ctr">
            <a:normAutofit/>
          </a:bodyPr>
          <a:lstStyle/>
          <a:p>
            <a:pPr algn="l" indent="0" marL="0">
              <a:buNone/>
            </a:pPr>
            <a:r>
              <a:rPr lang="en-US" sz="1040" b="1" spc="40" kern="0" dirty="0">
                <a:solidFill>
                  <a:srgbClr val="C9D5E4"/>
                </a:solidFill>
                <a:latin typeface="Inter" pitchFamily="34" charset="0"/>
                <a:ea typeface="Inter" pitchFamily="34" charset="-122"/>
                <a:cs typeface="Inter" pitchFamily="34" charset="-120"/>
              </a:rPr>
              <a:t>ILLUSTRATION</a:t>
            </a:r>
            <a:endParaRPr lang="en-US" sz="1040" dirty="0"/>
          </a:p>
        </p:txBody>
      </p:sp>
      <p:pic>
        <p:nvPicPr>
          <p:cNvPr id="15" name="Image 2" descr="/mnt/data/ai_impact_deck/assets/ic_hospital_4FE8BD.png">    </p:cNvPr>
          <p:cNvPicPr>
            <a:picLocks noChangeAspect="1"/>
          </p:cNvPicPr>
          <p:nvPr/>
        </p:nvPicPr>
        <p:blipFill>
          <a:blip r:embed="rId3"/>
          <a:stretch>
            <a:fillRect/>
          </a:stretch>
        </p:blipFill>
        <p:spPr>
          <a:xfrm>
            <a:off x="4315968" y="2240280"/>
            <a:ext cx="466344" cy="466344"/>
          </a:xfrm>
          <a:prstGeom prst="rect">
            <a:avLst/>
          </a:prstGeom>
        </p:spPr>
      </p:pic>
      <p:sp>
        <p:nvSpPr>
          <p:cNvPr id="16" name="Text 11"/>
          <p:cNvSpPr/>
          <p:nvPr/>
        </p:nvSpPr>
        <p:spPr>
          <a:xfrm>
            <a:off x="4306824" y="2843784"/>
            <a:ext cx="2560320" cy="310896"/>
          </a:xfrm>
          <a:prstGeom prst="rect">
            <a:avLst/>
          </a:prstGeom>
          <a:noFill/>
          <a:ln/>
        </p:spPr>
        <p:txBody>
          <a:bodyPr wrap="square" lIns="0" tIns="0" rIns="0" bIns="0" rtlCol="0" anchor="ctr">
            <a:normAutofit/>
          </a:bodyPr>
          <a:lstStyle/>
          <a:p>
            <a:pPr algn="l" indent="0" marL="0">
              <a:buNone/>
            </a:pPr>
            <a:r>
              <a:rPr lang="en-US" sz="2120" b="1" dirty="0">
                <a:solidFill>
                  <a:srgbClr val="F5FAFF"/>
                </a:solidFill>
                <a:latin typeface="Inter Display" pitchFamily="34" charset="0"/>
                <a:ea typeface="Inter Display" pitchFamily="34" charset="-122"/>
                <a:cs typeface="Inter Display" pitchFamily="34" charset="-120"/>
              </a:rPr>
              <a:t>HEALTHCARE</a:t>
            </a:r>
            <a:endParaRPr lang="en-US" sz="2120" dirty="0"/>
          </a:p>
        </p:txBody>
      </p:sp>
      <p:sp>
        <p:nvSpPr>
          <p:cNvPr id="17" name="Text 12"/>
          <p:cNvSpPr/>
          <p:nvPr/>
        </p:nvSpPr>
        <p:spPr>
          <a:xfrm>
            <a:off x="4297680" y="3291840"/>
            <a:ext cx="2542032" cy="1252728"/>
          </a:xfrm>
          <a:prstGeom prst="rect">
            <a:avLst/>
          </a:prstGeom>
          <a:noFill/>
          <a:ln/>
        </p:spPr>
        <p:txBody>
          <a:bodyPr wrap="square" lIns="0" tIns="0" rIns="0" bIns="0" rtlCol="0" anchor="t">
            <a:normAutofit/>
          </a:bodyPr>
          <a:lstStyle/>
          <a:p>
            <a:pPr algn="l" indent="0" marL="0">
              <a:buNone/>
            </a:pPr>
            <a:r>
              <a:rPr lang="en-US" sz="1640" dirty="0">
                <a:solidFill>
                  <a:srgbClr val="C9D5E4"/>
                </a:solidFill>
                <a:latin typeface="Inter" pitchFamily="34" charset="0"/>
                <a:ea typeface="Inter" pitchFamily="34" charset="-122"/>
                <a:cs typeface="Inter" pitchFamily="34" charset="-120"/>
              </a:rPr>
              <a:t>AI can help professionals identify patterns in medical images and focus their review.</a:t>
            </a:r>
            <a:endParaRPr lang="en-US" sz="1640" dirty="0"/>
          </a:p>
        </p:txBody>
      </p:sp>
      <p:sp>
        <p:nvSpPr>
          <p:cNvPr id="18" name="Shape 13"/>
          <p:cNvSpPr/>
          <p:nvPr/>
        </p:nvSpPr>
        <p:spPr>
          <a:xfrm>
            <a:off x="4297680" y="4782312"/>
            <a:ext cx="2551176" cy="0"/>
          </a:xfrm>
          <a:prstGeom prst="line">
            <a:avLst/>
          </a:prstGeom>
          <a:noFill/>
          <a:ln w="16510">
            <a:solidFill>
              <a:srgbClr val="4FE8BD">
                <a:alpha val="50000"/>
              </a:srgbClr>
            </a:solidFill>
            <a:prstDash val="solid"/>
            <a:headEnd type="none"/>
            <a:tailEnd type="none"/>
          </a:ln>
        </p:spPr>
      </p:sp>
      <p:sp>
        <p:nvSpPr>
          <p:cNvPr id="19" name="Text 14"/>
          <p:cNvSpPr/>
          <p:nvPr/>
        </p:nvSpPr>
        <p:spPr>
          <a:xfrm>
            <a:off x="4297680" y="5038344"/>
            <a:ext cx="2487168" cy="484632"/>
          </a:xfrm>
          <a:prstGeom prst="rect">
            <a:avLst/>
          </a:prstGeom>
          <a:noFill/>
          <a:ln/>
        </p:spPr>
        <p:txBody>
          <a:bodyPr wrap="square" lIns="0" tIns="0" rIns="0" bIns="0" rtlCol="0" anchor="t">
            <a:normAutofit/>
          </a:bodyPr>
          <a:lstStyle/>
          <a:p>
            <a:pPr algn="l" indent="0" marL="0">
              <a:buNone/>
            </a:pPr>
            <a:r>
              <a:rPr lang="en-US" sz="1190" b="1" dirty="0">
                <a:solidFill>
                  <a:srgbClr val="4FE8BD"/>
                </a:solidFill>
                <a:latin typeface="Inter" pitchFamily="34" charset="0"/>
                <a:ea typeface="Inter" pitchFamily="34" charset="-122"/>
                <a:cs typeface="Inter" pitchFamily="34" charset="-120"/>
              </a:rPr>
              <a:t>SUPPORTS CLINICIANS  ≠  REPLACES THEM</a:t>
            </a:r>
            <a:endParaRPr lang="en-US" sz="1190" dirty="0"/>
          </a:p>
        </p:txBody>
      </p:sp>
      <p:sp>
        <p:nvSpPr>
          <p:cNvPr id="20" name="Shape 15"/>
          <p:cNvSpPr/>
          <p:nvPr/>
        </p:nvSpPr>
        <p:spPr>
          <a:xfrm>
            <a:off x="7470648" y="1938528"/>
            <a:ext cx="4050792" cy="1920240"/>
          </a:xfrm>
          <a:prstGeom prst="roundRect">
            <a:avLst>
              <a:gd name="adj" fmla="val 10476"/>
            </a:avLst>
          </a:prstGeom>
          <a:solidFill>
            <a:srgbClr val="192740"/>
          </a:solidFill>
          <a:ln w="10160">
            <a:solidFill>
              <a:srgbClr val="39485F"/>
            </a:solidFill>
            <a:prstDash val="solid"/>
          </a:ln>
        </p:spPr>
      </p:sp>
      <p:pic>
        <p:nvPicPr>
          <p:cNvPr id="21" name="Image 3" descr="/mnt/data/ai_impact_deck/assets/ic_science_A999FF.png">    </p:cNvPr>
          <p:cNvPicPr>
            <a:picLocks noChangeAspect="1"/>
          </p:cNvPicPr>
          <p:nvPr/>
        </p:nvPicPr>
        <p:blipFill>
          <a:blip r:embed="rId4"/>
          <a:stretch>
            <a:fillRect/>
          </a:stretch>
        </p:blipFill>
        <p:spPr>
          <a:xfrm>
            <a:off x="7772400" y="2221992"/>
            <a:ext cx="466344" cy="466344"/>
          </a:xfrm>
          <a:prstGeom prst="rect">
            <a:avLst/>
          </a:prstGeom>
        </p:spPr>
      </p:pic>
      <p:sp>
        <p:nvSpPr>
          <p:cNvPr id="22" name="Text 16"/>
          <p:cNvSpPr/>
          <p:nvPr/>
        </p:nvSpPr>
        <p:spPr>
          <a:xfrm>
            <a:off x="8348472" y="2267712"/>
            <a:ext cx="2843784" cy="356616"/>
          </a:xfrm>
          <a:prstGeom prst="rect">
            <a:avLst/>
          </a:prstGeom>
          <a:noFill/>
          <a:ln/>
        </p:spPr>
        <p:txBody>
          <a:bodyPr wrap="square" lIns="0" tIns="0" rIns="0" bIns="0" rtlCol="0" anchor="ctr">
            <a:normAutofit/>
          </a:bodyPr>
          <a:lstStyle/>
          <a:p>
            <a:pPr algn="l" indent="0" marL="0">
              <a:buNone/>
            </a:pPr>
            <a:r>
              <a:rPr lang="en-US" sz="1870" b="1" dirty="0">
                <a:solidFill>
                  <a:srgbClr val="F5FAFF"/>
                </a:solidFill>
                <a:latin typeface="Inter" pitchFamily="34" charset="0"/>
                <a:ea typeface="Inter" pitchFamily="34" charset="-122"/>
                <a:cs typeface="Inter" pitchFamily="34" charset="-120"/>
              </a:rPr>
              <a:t>SCIENCE &amp; RESEARCH</a:t>
            </a:r>
            <a:endParaRPr lang="en-US" sz="1870" dirty="0"/>
          </a:p>
        </p:txBody>
      </p:sp>
      <p:sp>
        <p:nvSpPr>
          <p:cNvPr id="23" name="Text 17"/>
          <p:cNvSpPr/>
          <p:nvPr/>
        </p:nvSpPr>
        <p:spPr>
          <a:xfrm>
            <a:off x="7763256" y="2825496"/>
            <a:ext cx="3374136" cy="694944"/>
          </a:xfrm>
          <a:prstGeom prst="rect">
            <a:avLst/>
          </a:prstGeom>
          <a:noFill/>
          <a:ln/>
        </p:spPr>
        <p:txBody>
          <a:bodyPr wrap="square" lIns="0" tIns="0" rIns="0" bIns="0" rtlCol="0" anchor="t">
            <a:normAutofit/>
          </a:bodyPr>
          <a:lstStyle/>
          <a:p>
            <a:pPr algn="l" indent="0" marL="0">
              <a:buNone/>
            </a:pPr>
            <a:r>
              <a:rPr lang="en-US" sz="1550" dirty="0">
                <a:solidFill>
                  <a:srgbClr val="C9D5E4"/>
                </a:solidFill>
                <a:latin typeface="Inter" pitchFamily="34" charset="0"/>
                <a:ea typeface="Inter" pitchFamily="34" charset="-122"/>
                <a:cs typeface="Inter" pitchFamily="34" charset="-120"/>
              </a:rPr>
              <a:t>Discover patterns in complex datasets and test possible explanations.</a:t>
            </a:r>
            <a:endParaRPr lang="en-US" sz="1550" dirty="0"/>
          </a:p>
        </p:txBody>
      </p:sp>
      <p:sp>
        <p:nvSpPr>
          <p:cNvPr id="24" name="Shape 18"/>
          <p:cNvSpPr/>
          <p:nvPr/>
        </p:nvSpPr>
        <p:spPr>
          <a:xfrm>
            <a:off x="7470648" y="4087368"/>
            <a:ext cx="4050792" cy="1920240"/>
          </a:xfrm>
          <a:prstGeom prst="roundRect">
            <a:avLst>
              <a:gd name="adj" fmla="val 10476"/>
            </a:avLst>
          </a:prstGeom>
          <a:solidFill>
            <a:srgbClr val="182E40"/>
          </a:solidFill>
          <a:ln w="10160">
            <a:solidFill>
              <a:srgbClr val="32616C"/>
            </a:solidFill>
            <a:prstDash val="solid"/>
          </a:ln>
        </p:spPr>
      </p:sp>
      <p:pic>
        <p:nvPicPr>
          <p:cNvPr id="25" name="Image 4" descr="/mnt/data/ai_impact_deck/assets/ic_access_FFCE87.png">    </p:cNvPr>
          <p:cNvPicPr>
            <a:picLocks noChangeAspect="1"/>
          </p:cNvPicPr>
          <p:nvPr/>
        </p:nvPicPr>
        <p:blipFill>
          <a:blip r:embed="rId5"/>
          <a:stretch>
            <a:fillRect/>
          </a:stretch>
        </p:blipFill>
        <p:spPr>
          <a:xfrm>
            <a:off x="7763256" y="4389120"/>
            <a:ext cx="484632" cy="484632"/>
          </a:xfrm>
          <a:prstGeom prst="rect">
            <a:avLst/>
          </a:prstGeom>
        </p:spPr>
      </p:pic>
      <p:sp>
        <p:nvSpPr>
          <p:cNvPr id="26" name="Text 19"/>
          <p:cNvSpPr/>
          <p:nvPr/>
        </p:nvSpPr>
        <p:spPr>
          <a:xfrm>
            <a:off x="8357616" y="4425696"/>
            <a:ext cx="2779776" cy="356616"/>
          </a:xfrm>
          <a:prstGeom prst="rect">
            <a:avLst/>
          </a:prstGeom>
          <a:noFill/>
          <a:ln/>
        </p:spPr>
        <p:txBody>
          <a:bodyPr wrap="square" lIns="0" tIns="0" rIns="0" bIns="0" rtlCol="0" anchor="ctr">
            <a:normAutofit/>
          </a:bodyPr>
          <a:lstStyle/>
          <a:p>
            <a:pPr algn="l" indent="0" marL="0">
              <a:buNone/>
            </a:pPr>
            <a:r>
              <a:rPr lang="en-US" sz="1900" b="1" dirty="0">
                <a:solidFill>
                  <a:srgbClr val="F5FAFF"/>
                </a:solidFill>
                <a:latin typeface="Inter" pitchFamily="34" charset="0"/>
                <a:ea typeface="Inter" pitchFamily="34" charset="-122"/>
                <a:cs typeface="Inter" pitchFamily="34" charset="-120"/>
              </a:rPr>
              <a:t>ACCESSIBILITY</a:t>
            </a:r>
            <a:endParaRPr lang="en-US" sz="1900" dirty="0"/>
          </a:p>
        </p:txBody>
      </p:sp>
      <p:sp>
        <p:nvSpPr>
          <p:cNvPr id="27" name="Text 20"/>
          <p:cNvSpPr/>
          <p:nvPr/>
        </p:nvSpPr>
        <p:spPr>
          <a:xfrm>
            <a:off x="7763256" y="4965192"/>
            <a:ext cx="3474720" cy="658368"/>
          </a:xfrm>
          <a:prstGeom prst="rect">
            <a:avLst/>
          </a:prstGeom>
          <a:noFill/>
          <a:ln/>
        </p:spPr>
        <p:txBody>
          <a:bodyPr wrap="square" lIns="0" tIns="0" rIns="0" bIns="0" rtlCol="0" anchor="t">
            <a:normAutofit/>
          </a:bodyPr>
          <a:lstStyle/>
          <a:p>
            <a:pPr algn="l" indent="0" marL="0">
              <a:buNone/>
            </a:pPr>
            <a:r>
              <a:rPr lang="en-US" sz="1560" dirty="0">
                <a:solidFill>
                  <a:srgbClr val="C9D5E4"/>
                </a:solidFill>
                <a:latin typeface="Inter" pitchFamily="34" charset="0"/>
                <a:ea typeface="Inter" pitchFamily="34" charset="-122"/>
                <a:cs typeface="Inter" pitchFamily="34" charset="-120"/>
              </a:rPr>
              <a:t>Captions, translation and assistive interfaces widen participation.</a:t>
            </a:r>
            <a:endParaRPr lang="en-US" sz="156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80D17"/>
        </a:solidFill>
      </p:bgPr>
    </p:bg>
    <p:spTree>
      <p:nvGrpSpPr>
        <p:cNvPr id="1" name=""/>
        <p:cNvGrpSpPr/>
        <p:nvPr/>
      </p:nvGrpSpPr>
      <p:grpSpPr>
        <a:xfrm>
          <a:off x="0" y="0"/>
          <a:ext cx="0" cy="0"/>
          <a:chOff x="0" y="0"/>
          <a:chExt cx="0" cy="0"/>
        </a:xfrm>
      </p:grpSpPr>
      <p:pic>
        <p:nvPicPr>
          <p:cNvPr id="2" name="Image 0" descr="/mnt/data/ai_impact_deck/assets/bg_warm.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658368" y="448056"/>
            <a:ext cx="9144000" cy="256032"/>
          </a:xfrm>
          <a:prstGeom prst="rect">
            <a:avLst/>
          </a:prstGeom>
          <a:noFill/>
          <a:ln/>
        </p:spPr>
        <p:txBody>
          <a:bodyPr wrap="square" lIns="0" tIns="0" rIns="0" bIns="0" rtlCol="0" anchor="ctr">
            <a:normAutofit/>
          </a:bodyPr>
          <a:lstStyle/>
          <a:p>
            <a:pPr algn="l" indent="0" marL="0">
              <a:buNone/>
            </a:pPr>
            <a:r>
              <a:rPr lang="en-US" sz="1220" b="1" spc="110" kern="0" dirty="0">
                <a:solidFill>
                  <a:srgbClr val="FF797B"/>
                </a:solidFill>
                <a:latin typeface="Inter" pitchFamily="34" charset="0"/>
                <a:ea typeface="Inter" pitchFamily="34" charset="-122"/>
                <a:cs typeface="Inter" pitchFamily="34" charset="-120"/>
              </a:rPr>
              <a:t>04  /  THE DOWNSIDE</a:t>
            </a:r>
            <a:endParaRPr lang="en-US" sz="1220" dirty="0"/>
          </a:p>
        </p:txBody>
      </p:sp>
      <p:sp>
        <p:nvSpPr>
          <p:cNvPr id="4" name="Text 1"/>
          <p:cNvSpPr/>
          <p:nvPr/>
        </p:nvSpPr>
        <p:spPr>
          <a:xfrm>
            <a:off x="640080" y="841248"/>
            <a:ext cx="10972800" cy="566928"/>
          </a:xfrm>
          <a:prstGeom prst="rect">
            <a:avLst/>
          </a:prstGeom>
          <a:noFill/>
          <a:ln/>
        </p:spPr>
        <p:txBody>
          <a:bodyPr wrap="square" lIns="0" tIns="0" rIns="0" bIns="0" rtlCol="0" anchor="ctr">
            <a:normAutofit/>
          </a:bodyPr>
          <a:lstStyle/>
          <a:p>
            <a:pPr algn="l" indent="0" marL="0">
              <a:buNone/>
            </a:pPr>
            <a:r>
              <a:rPr lang="en-US" sz="3550" b="1" dirty="0">
                <a:solidFill>
                  <a:srgbClr val="F5FAFF"/>
                </a:solidFill>
                <a:latin typeface="Inter Display" pitchFamily="34" charset="0"/>
                <a:ea typeface="Inter Display" pitchFamily="34" charset="-122"/>
                <a:cs typeface="Inter Display" pitchFamily="34" charset="-120"/>
              </a:rPr>
              <a:t>WHEN AI GETS IT WRONG</a:t>
            </a:r>
            <a:endParaRPr lang="en-US" sz="3550" dirty="0"/>
          </a:p>
        </p:txBody>
      </p:sp>
      <p:sp>
        <p:nvSpPr>
          <p:cNvPr id="5" name="Text 2"/>
          <p:cNvSpPr/>
          <p:nvPr/>
        </p:nvSpPr>
        <p:spPr>
          <a:xfrm>
            <a:off x="658368" y="1426464"/>
            <a:ext cx="10744200" cy="402336"/>
          </a:xfrm>
          <a:prstGeom prst="rect">
            <a:avLst/>
          </a:prstGeom>
          <a:noFill/>
          <a:ln/>
        </p:spPr>
        <p:txBody>
          <a:bodyPr wrap="square" lIns="0" tIns="0" rIns="0" bIns="0" rtlCol="0" anchor="ctr">
            <a:normAutofit/>
          </a:bodyPr>
          <a:lstStyle/>
          <a:p>
            <a:pPr algn="l" indent="0" marL="0">
              <a:buNone/>
            </a:pPr>
            <a:r>
              <a:rPr lang="en-US" sz="1500" dirty="0">
                <a:solidFill>
                  <a:srgbClr val="A4B6CC"/>
                </a:solidFill>
                <a:latin typeface="Inter" pitchFamily="34" charset="0"/>
                <a:ea typeface="Inter" pitchFamily="34" charset="-122"/>
                <a:cs typeface="Inter" pitchFamily="34" charset="-120"/>
              </a:rPr>
              <a:t>Four risks can turn a useful tool into a source of real harm.</a:t>
            </a:r>
            <a:endParaRPr lang="en-US" sz="1500" dirty="0"/>
          </a:p>
        </p:txBody>
      </p:sp>
      <p:sp>
        <p:nvSpPr>
          <p:cNvPr id="6" name="Shape 3"/>
          <p:cNvSpPr/>
          <p:nvPr/>
        </p:nvSpPr>
        <p:spPr>
          <a:xfrm>
            <a:off x="658368" y="6519672"/>
            <a:ext cx="10881360" cy="0"/>
          </a:xfrm>
          <a:prstGeom prst="line">
            <a:avLst/>
          </a:prstGeom>
          <a:noFill/>
          <a:ln w="10160">
            <a:solidFill>
              <a:srgbClr val="2B4058">
                <a:alpha val="70000"/>
              </a:srgbClr>
            </a:solidFill>
            <a:prstDash val="solid"/>
            <a:headEnd type="none"/>
            <a:tailEnd type="none"/>
          </a:ln>
        </p:spPr>
      </p:sp>
      <p:sp>
        <p:nvSpPr>
          <p:cNvPr id="7" name="Text 4"/>
          <p:cNvSpPr/>
          <p:nvPr/>
        </p:nvSpPr>
        <p:spPr>
          <a:xfrm>
            <a:off x="667512" y="6583680"/>
            <a:ext cx="5577840" cy="137160"/>
          </a:xfrm>
          <a:prstGeom prst="rect">
            <a:avLst/>
          </a:prstGeom>
          <a:noFill/>
          <a:ln/>
        </p:spPr>
        <p:txBody>
          <a:bodyPr wrap="square" lIns="0" tIns="0" rIns="0" bIns="0" rtlCol="0" anchor="ctr">
            <a:normAutofit/>
          </a:bodyPr>
          <a:lstStyle/>
          <a:p>
            <a:pPr algn="l" indent="0" marL="0">
              <a:buNone/>
            </a:pPr>
            <a:r>
              <a:rPr lang="en-US" sz="840" b="1" spc="45" kern="0" dirty="0">
                <a:solidFill>
                  <a:srgbClr val="7793AB"/>
                </a:solidFill>
                <a:latin typeface="Inter" pitchFamily="34" charset="0"/>
                <a:ea typeface="Inter" pitchFamily="34" charset="-122"/>
                <a:cs typeface="Inter" pitchFamily="34" charset="-120"/>
              </a:rPr>
              <a:t>AI  /  OPPORTUNITY &amp; RISK</a:t>
            </a:r>
            <a:endParaRPr lang="en-US" sz="840" dirty="0"/>
          </a:p>
        </p:txBody>
      </p:sp>
      <p:sp>
        <p:nvSpPr>
          <p:cNvPr id="8" name="Text 5"/>
          <p:cNvSpPr/>
          <p:nvPr/>
        </p:nvSpPr>
        <p:spPr>
          <a:xfrm>
            <a:off x="10735056" y="6565392"/>
            <a:ext cx="795528" cy="164592"/>
          </a:xfrm>
          <a:prstGeom prst="rect">
            <a:avLst/>
          </a:prstGeom>
          <a:noFill/>
          <a:ln/>
        </p:spPr>
        <p:txBody>
          <a:bodyPr wrap="square" lIns="0" tIns="0" rIns="0" bIns="0" rtlCol="0" anchor="ctr">
            <a:normAutofit/>
          </a:bodyPr>
          <a:lstStyle/>
          <a:p>
            <a:pPr algn="r" indent="0" marL="0">
              <a:buNone/>
            </a:pPr>
            <a:r>
              <a:rPr lang="en-US" sz="920" b="1" dirty="0">
                <a:solidFill>
                  <a:srgbClr val="A4B6CC"/>
                </a:solidFill>
                <a:latin typeface="Inter" pitchFamily="34" charset="0"/>
                <a:ea typeface="Inter" pitchFamily="34" charset="-122"/>
                <a:cs typeface="Inter" pitchFamily="34" charset="-120"/>
              </a:rPr>
              <a:t>05  /  08</a:t>
            </a:r>
            <a:endParaRPr lang="en-US" sz="920" dirty="0"/>
          </a:p>
        </p:txBody>
      </p:sp>
      <p:sp>
        <p:nvSpPr>
          <p:cNvPr id="9" name="Shape 6"/>
          <p:cNvSpPr/>
          <p:nvPr/>
        </p:nvSpPr>
        <p:spPr>
          <a:xfrm>
            <a:off x="10716768" y="6793992"/>
            <a:ext cx="525780" cy="36576"/>
          </a:xfrm>
          <a:prstGeom prst="rect">
            <a:avLst/>
          </a:prstGeom>
          <a:solidFill>
            <a:srgbClr val="FF797B"/>
          </a:solidFill>
          <a:ln w="12700">
            <a:solidFill>
              <a:srgbClr val="FF797B">
                <a:alpha val="0"/>
              </a:srgbClr>
            </a:solidFill>
            <a:prstDash val="solid"/>
          </a:ln>
        </p:spPr>
      </p:sp>
      <p:sp>
        <p:nvSpPr>
          <p:cNvPr id="10" name="Shape 7"/>
          <p:cNvSpPr/>
          <p:nvPr/>
        </p:nvSpPr>
        <p:spPr>
          <a:xfrm>
            <a:off x="667512" y="1956816"/>
            <a:ext cx="5330952" cy="1773936"/>
          </a:xfrm>
          <a:prstGeom prst="roundRect">
            <a:avLst>
              <a:gd name="adj" fmla="val 10309"/>
            </a:avLst>
          </a:prstGeom>
          <a:solidFill>
            <a:srgbClr val="241E31"/>
          </a:solidFill>
          <a:ln w="10160">
            <a:solidFill>
              <a:srgbClr val="5E3E50"/>
            </a:solidFill>
            <a:prstDash val="solid"/>
          </a:ln>
        </p:spPr>
      </p:sp>
      <p:sp>
        <p:nvSpPr>
          <p:cNvPr id="11" name="Shape 8"/>
          <p:cNvSpPr/>
          <p:nvPr/>
        </p:nvSpPr>
        <p:spPr>
          <a:xfrm>
            <a:off x="914400" y="2231136"/>
            <a:ext cx="667512" cy="667512"/>
          </a:xfrm>
          <a:prstGeom prst="roundRect">
            <a:avLst>
              <a:gd name="adj" fmla="val 24658"/>
            </a:avLst>
          </a:prstGeom>
          <a:solidFill>
            <a:srgbClr val="443044"/>
          </a:solidFill>
          <a:ln w="12700">
            <a:solidFill>
              <a:srgbClr val="443044">
                <a:alpha val="0"/>
              </a:srgbClr>
            </a:solidFill>
            <a:prstDash val="solid"/>
          </a:ln>
        </p:spPr>
      </p:sp>
      <p:pic>
        <p:nvPicPr>
          <p:cNvPr id="12" name="Image 1" descr="/mnt/data/ai_impact_deck/assets/ic_fake_FF797B.png">    </p:cNvPr>
          <p:cNvPicPr>
            <a:picLocks noChangeAspect="1"/>
          </p:cNvPicPr>
          <p:nvPr/>
        </p:nvPicPr>
        <p:blipFill>
          <a:blip r:embed="rId2"/>
          <a:stretch>
            <a:fillRect/>
          </a:stretch>
        </p:blipFill>
        <p:spPr>
          <a:xfrm>
            <a:off x="1069848" y="2386584"/>
            <a:ext cx="356616" cy="356616"/>
          </a:xfrm>
          <a:prstGeom prst="rect">
            <a:avLst/>
          </a:prstGeom>
        </p:spPr>
      </p:pic>
      <p:sp>
        <p:nvSpPr>
          <p:cNvPr id="13" name="Text 9"/>
          <p:cNvSpPr/>
          <p:nvPr/>
        </p:nvSpPr>
        <p:spPr>
          <a:xfrm>
            <a:off x="1773936" y="2240280"/>
            <a:ext cx="3959352" cy="384048"/>
          </a:xfrm>
          <a:prstGeom prst="rect">
            <a:avLst/>
          </a:prstGeom>
          <a:noFill/>
          <a:ln/>
        </p:spPr>
        <p:txBody>
          <a:bodyPr wrap="square" lIns="0" tIns="0" rIns="0" bIns="0" rtlCol="0" anchor="ctr">
            <a:normAutofit/>
          </a:bodyPr>
          <a:lstStyle/>
          <a:p>
            <a:pPr algn="l" indent="0" marL="0">
              <a:buNone/>
            </a:pPr>
            <a:r>
              <a:rPr lang="en-US" sz="1950" b="1" dirty="0">
                <a:solidFill>
                  <a:srgbClr val="F5FAFF"/>
                </a:solidFill>
                <a:latin typeface="Inter Display" pitchFamily="34" charset="0"/>
                <a:ea typeface="Inter Display" pitchFamily="34" charset="-122"/>
                <a:cs typeface="Inter Display" pitchFamily="34" charset="-120"/>
              </a:rPr>
              <a:t>MISINFORMATION</a:t>
            </a:r>
            <a:endParaRPr lang="en-US" sz="1950" dirty="0"/>
          </a:p>
        </p:txBody>
      </p:sp>
      <p:sp>
        <p:nvSpPr>
          <p:cNvPr id="14" name="Text 10"/>
          <p:cNvSpPr/>
          <p:nvPr/>
        </p:nvSpPr>
        <p:spPr>
          <a:xfrm>
            <a:off x="1783080" y="2688336"/>
            <a:ext cx="3785616" cy="749808"/>
          </a:xfrm>
          <a:prstGeom prst="rect">
            <a:avLst/>
          </a:prstGeom>
          <a:noFill/>
          <a:ln/>
        </p:spPr>
        <p:txBody>
          <a:bodyPr wrap="square" lIns="0" tIns="0" rIns="0" bIns="0" rtlCol="0" anchor="t">
            <a:normAutofit/>
          </a:bodyPr>
          <a:lstStyle/>
          <a:p>
            <a:pPr algn="l" indent="0" marL="0">
              <a:buNone/>
            </a:pPr>
            <a:r>
              <a:rPr lang="en-US" sz="1540" dirty="0">
                <a:solidFill>
                  <a:srgbClr val="C9D5E4"/>
                </a:solidFill>
                <a:latin typeface="Inter" pitchFamily="34" charset="0"/>
                <a:ea typeface="Inter" pitchFamily="34" charset="-122"/>
                <a:cs typeface="Inter" pitchFamily="34" charset="-120"/>
              </a:rPr>
              <a:t>A fluent answer, image or video can be misleading or entirely fabricated.</a:t>
            </a:r>
            <a:endParaRPr lang="en-US" sz="1540" dirty="0"/>
          </a:p>
        </p:txBody>
      </p:sp>
      <p:sp>
        <p:nvSpPr>
          <p:cNvPr id="15" name="Shape 11"/>
          <p:cNvSpPr/>
          <p:nvPr/>
        </p:nvSpPr>
        <p:spPr>
          <a:xfrm>
            <a:off x="6190488" y="1956816"/>
            <a:ext cx="5330952" cy="1773936"/>
          </a:xfrm>
          <a:prstGeom prst="roundRect">
            <a:avLst>
              <a:gd name="adj" fmla="val 10309"/>
            </a:avLst>
          </a:prstGeom>
          <a:solidFill>
            <a:srgbClr val="241E31"/>
          </a:solidFill>
          <a:ln w="10160">
            <a:solidFill>
              <a:srgbClr val="5E3E50"/>
            </a:solidFill>
            <a:prstDash val="solid"/>
          </a:ln>
        </p:spPr>
      </p:sp>
      <p:sp>
        <p:nvSpPr>
          <p:cNvPr id="16" name="Shape 12"/>
          <p:cNvSpPr/>
          <p:nvPr/>
        </p:nvSpPr>
        <p:spPr>
          <a:xfrm>
            <a:off x="6437376" y="2231136"/>
            <a:ext cx="667512" cy="667512"/>
          </a:xfrm>
          <a:prstGeom prst="roundRect">
            <a:avLst>
              <a:gd name="adj" fmla="val 24658"/>
            </a:avLst>
          </a:prstGeom>
          <a:solidFill>
            <a:srgbClr val="443044"/>
          </a:solidFill>
          <a:ln w="12700">
            <a:solidFill>
              <a:srgbClr val="443044">
                <a:alpha val="0"/>
              </a:srgbClr>
            </a:solidFill>
            <a:prstDash val="solid"/>
          </a:ln>
        </p:spPr>
      </p:sp>
      <p:pic>
        <p:nvPicPr>
          <p:cNvPr id="17" name="Image 2" descr="/mnt/data/ai_impact_deck/assets/ic_privacy_FF797B.png">    </p:cNvPr>
          <p:cNvPicPr>
            <a:picLocks noChangeAspect="1"/>
          </p:cNvPicPr>
          <p:nvPr/>
        </p:nvPicPr>
        <p:blipFill>
          <a:blip r:embed="rId3"/>
          <a:stretch>
            <a:fillRect/>
          </a:stretch>
        </p:blipFill>
        <p:spPr>
          <a:xfrm>
            <a:off x="6592824" y="2386584"/>
            <a:ext cx="356616" cy="356616"/>
          </a:xfrm>
          <a:prstGeom prst="rect">
            <a:avLst/>
          </a:prstGeom>
        </p:spPr>
      </p:pic>
      <p:sp>
        <p:nvSpPr>
          <p:cNvPr id="18" name="Text 13"/>
          <p:cNvSpPr/>
          <p:nvPr/>
        </p:nvSpPr>
        <p:spPr>
          <a:xfrm>
            <a:off x="7296912" y="2240280"/>
            <a:ext cx="3959352" cy="384048"/>
          </a:xfrm>
          <a:prstGeom prst="rect">
            <a:avLst/>
          </a:prstGeom>
          <a:noFill/>
          <a:ln/>
        </p:spPr>
        <p:txBody>
          <a:bodyPr wrap="square" lIns="0" tIns="0" rIns="0" bIns="0" rtlCol="0" anchor="ctr">
            <a:normAutofit/>
          </a:bodyPr>
          <a:lstStyle/>
          <a:p>
            <a:pPr algn="l" indent="0" marL="0">
              <a:buNone/>
            </a:pPr>
            <a:r>
              <a:rPr lang="en-US" sz="1950" b="1" dirty="0">
                <a:solidFill>
                  <a:srgbClr val="F5FAFF"/>
                </a:solidFill>
                <a:latin typeface="Inter Display" pitchFamily="34" charset="0"/>
                <a:ea typeface="Inter Display" pitchFamily="34" charset="-122"/>
                <a:cs typeface="Inter Display" pitchFamily="34" charset="-120"/>
              </a:rPr>
              <a:t>PRIVACY</a:t>
            </a:r>
            <a:endParaRPr lang="en-US" sz="1950" dirty="0"/>
          </a:p>
        </p:txBody>
      </p:sp>
      <p:sp>
        <p:nvSpPr>
          <p:cNvPr id="19" name="Text 14"/>
          <p:cNvSpPr/>
          <p:nvPr/>
        </p:nvSpPr>
        <p:spPr>
          <a:xfrm>
            <a:off x="7306056" y="2688336"/>
            <a:ext cx="3785616" cy="749808"/>
          </a:xfrm>
          <a:prstGeom prst="rect">
            <a:avLst/>
          </a:prstGeom>
          <a:noFill/>
          <a:ln/>
        </p:spPr>
        <p:txBody>
          <a:bodyPr wrap="square" lIns="0" tIns="0" rIns="0" bIns="0" rtlCol="0" anchor="t">
            <a:normAutofit/>
          </a:bodyPr>
          <a:lstStyle/>
          <a:p>
            <a:pPr algn="l" indent="0" marL="0">
              <a:buNone/>
            </a:pPr>
            <a:r>
              <a:rPr lang="en-US" sz="1540" dirty="0">
                <a:solidFill>
                  <a:srgbClr val="C9D5E4"/>
                </a:solidFill>
                <a:latin typeface="Inter" pitchFamily="34" charset="0"/>
                <a:ea typeface="Inter" pitchFamily="34" charset="-122"/>
                <a:cs typeface="Inter" pitchFamily="34" charset="-120"/>
              </a:rPr>
              <a:t>Personal or confidential information can be exposed through careless use.</a:t>
            </a:r>
            <a:endParaRPr lang="en-US" sz="1540" dirty="0"/>
          </a:p>
        </p:txBody>
      </p:sp>
      <p:sp>
        <p:nvSpPr>
          <p:cNvPr id="20" name="Shape 15"/>
          <p:cNvSpPr/>
          <p:nvPr/>
        </p:nvSpPr>
        <p:spPr>
          <a:xfrm>
            <a:off x="667512" y="3977640"/>
            <a:ext cx="5330952" cy="1773936"/>
          </a:xfrm>
          <a:prstGeom prst="roundRect">
            <a:avLst>
              <a:gd name="adj" fmla="val 10309"/>
            </a:avLst>
          </a:prstGeom>
          <a:solidFill>
            <a:srgbClr val="241E31"/>
          </a:solidFill>
          <a:ln w="10160">
            <a:solidFill>
              <a:srgbClr val="5E3E50"/>
            </a:solidFill>
            <a:prstDash val="solid"/>
          </a:ln>
        </p:spPr>
      </p:sp>
      <p:sp>
        <p:nvSpPr>
          <p:cNvPr id="21" name="Shape 16"/>
          <p:cNvSpPr/>
          <p:nvPr/>
        </p:nvSpPr>
        <p:spPr>
          <a:xfrm>
            <a:off x="914400" y="4251960"/>
            <a:ext cx="667512" cy="667512"/>
          </a:xfrm>
          <a:prstGeom prst="roundRect">
            <a:avLst>
              <a:gd name="adj" fmla="val 24658"/>
            </a:avLst>
          </a:prstGeom>
          <a:solidFill>
            <a:srgbClr val="443044"/>
          </a:solidFill>
          <a:ln w="12700">
            <a:solidFill>
              <a:srgbClr val="443044">
                <a:alpha val="0"/>
              </a:srgbClr>
            </a:solidFill>
            <a:prstDash val="solid"/>
          </a:ln>
        </p:spPr>
      </p:sp>
      <p:pic>
        <p:nvPicPr>
          <p:cNvPr id="22" name="Image 3" descr="/mnt/data/ai_impact_deck/assets/ic_bias_FF797B.png">    </p:cNvPr>
          <p:cNvPicPr>
            <a:picLocks noChangeAspect="1"/>
          </p:cNvPicPr>
          <p:nvPr/>
        </p:nvPicPr>
        <p:blipFill>
          <a:blip r:embed="rId4"/>
          <a:stretch>
            <a:fillRect/>
          </a:stretch>
        </p:blipFill>
        <p:spPr>
          <a:xfrm>
            <a:off x="1069848" y="4407408"/>
            <a:ext cx="356616" cy="356616"/>
          </a:xfrm>
          <a:prstGeom prst="rect">
            <a:avLst/>
          </a:prstGeom>
        </p:spPr>
      </p:pic>
      <p:sp>
        <p:nvSpPr>
          <p:cNvPr id="23" name="Text 17"/>
          <p:cNvSpPr/>
          <p:nvPr/>
        </p:nvSpPr>
        <p:spPr>
          <a:xfrm>
            <a:off x="1773936" y="4261104"/>
            <a:ext cx="3959352" cy="384048"/>
          </a:xfrm>
          <a:prstGeom prst="rect">
            <a:avLst/>
          </a:prstGeom>
          <a:noFill/>
          <a:ln/>
        </p:spPr>
        <p:txBody>
          <a:bodyPr wrap="square" lIns="0" tIns="0" rIns="0" bIns="0" rtlCol="0" anchor="ctr">
            <a:normAutofit/>
          </a:bodyPr>
          <a:lstStyle/>
          <a:p>
            <a:pPr algn="l" indent="0" marL="0">
              <a:buNone/>
            </a:pPr>
            <a:r>
              <a:rPr lang="en-US" sz="1950" b="1" dirty="0">
                <a:solidFill>
                  <a:srgbClr val="F5FAFF"/>
                </a:solidFill>
                <a:latin typeface="Inter Display" pitchFamily="34" charset="0"/>
                <a:ea typeface="Inter Display" pitchFamily="34" charset="-122"/>
                <a:cs typeface="Inter Display" pitchFamily="34" charset="-120"/>
              </a:rPr>
              <a:t>BIAS &amp; UNFAIRNESS</a:t>
            </a:r>
            <a:endParaRPr lang="en-US" sz="1950" dirty="0"/>
          </a:p>
        </p:txBody>
      </p:sp>
      <p:sp>
        <p:nvSpPr>
          <p:cNvPr id="24" name="Text 18"/>
          <p:cNvSpPr/>
          <p:nvPr/>
        </p:nvSpPr>
        <p:spPr>
          <a:xfrm>
            <a:off x="1783080" y="4709160"/>
            <a:ext cx="3785616" cy="749808"/>
          </a:xfrm>
          <a:prstGeom prst="rect">
            <a:avLst/>
          </a:prstGeom>
          <a:noFill/>
          <a:ln/>
        </p:spPr>
        <p:txBody>
          <a:bodyPr wrap="square" lIns="0" tIns="0" rIns="0" bIns="0" rtlCol="0" anchor="t">
            <a:normAutofit/>
          </a:bodyPr>
          <a:lstStyle/>
          <a:p>
            <a:pPr algn="l" indent="0" marL="0">
              <a:buNone/>
            </a:pPr>
            <a:r>
              <a:rPr lang="en-US" sz="1540" dirty="0">
                <a:solidFill>
                  <a:srgbClr val="C9D5E4"/>
                </a:solidFill>
                <a:latin typeface="Inter" pitchFamily="34" charset="0"/>
                <a:ea typeface="Inter" pitchFamily="34" charset="-122"/>
                <a:cs typeface="Inter" pitchFamily="34" charset="-120"/>
              </a:rPr>
              <a:t>A system trained on skewed data may repeat unequal patterns.</a:t>
            </a:r>
            <a:endParaRPr lang="en-US" sz="1540" dirty="0"/>
          </a:p>
        </p:txBody>
      </p:sp>
      <p:sp>
        <p:nvSpPr>
          <p:cNvPr id="25" name="Shape 19"/>
          <p:cNvSpPr/>
          <p:nvPr/>
        </p:nvSpPr>
        <p:spPr>
          <a:xfrm>
            <a:off x="6190488" y="3977640"/>
            <a:ext cx="5330952" cy="1773936"/>
          </a:xfrm>
          <a:prstGeom prst="roundRect">
            <a:avLst>
              <a:gd name="adj" fmla="val 10309"/>
            </a:avLst>
          </a:prstGeom>
          <a:solidFill>
            <a:srgbClr val="241E31"/>
          </a:solidFill>
          <a:ln w="10160">
            <a:solidFill>
              <a:srgbClr val="5E3E50"/>
            </a:solidFill>
            <a:prstDash val="solid"/>
          </a:ln>
        </p:spPr>
      </p:sp>
      <p:sp>
        <p:nvSpPr>
          <p:cNvPr id="26" name="Shape 20"/>
          <p:cNvSpPr/>
          <p:nvPr/>
        </p:nvSpPr>
        <p:spPr>
          <a:xfrm>
            <a:off x="6437376" y="4251960"/>
            <a:ext cx="667512" cy="667512"/>
          </a:xfrm>
          <a:prstGeom prst="roundRect">
            <a:avLst>
              <a:gd name="adj" fmla="val 24658"/>
            </a:avLst>
          </a:prstGeom>
          <a:solidFill>
            <a:srgbClr val="443044"/>
          </a:solidFill>
          <a:ln w="12700">
            <a:solidFill>
              <a:srgbClr val="443044">
                <a:alpha val="0"/>
              </a:srgbClr>
            </a:solidFill>
            <a:prstDash val="solid"/>
          </a:ln>
        </p:spPr>
      </p:sp>
      <p:pic>
        <p:nvPicPr>
          <p:cNvPr id="27" name="Image 4" descr="/mnt/data/ai_impact_deck/assets/ic_scam_FF797B.png">    </p:cNvPr>
          <p:cNvPicPr>
            <a:picLocks noChangeAspect="1"/>
          </p:cNvPicPr>
          <p:nvPr/>
        </p:nvPicPr>
        <p:blipFill>
          <a:blip r:embed="rId5"/>
          <a:stretch>
            <a:fillRect/>
          </a:stretch>
        </p:blipFill>
        <p:spPr>
          <a:xfrm>
            <a:off x="6592824" y="4407408"/>
            <a:ext cx="356616" cy="356616"/>
          </a:xfrm>
          <a:prstGeom prst="rect">
            <a:avLst/>
          </a:prstGeom>
        </p:spPr>
      </p:pic>
      <p:sp>
        <p:nvSpPr>
          <p:cNvPr id="28" name="Text 21"/>
          <p:cNvSpPr/>
          <p:nvPr/>
        </p:nvSpPr>
        <p:spPr>
          <a:xfrm>
            <a:off x="7296912" y="4261104"/>
            <a:ext cx="3959352" cy="384048"/>
          </a:xfrm>
          <a:prstGeom prst="rect">
            <a:avLst/>
          </a:prstGeom>
          <a:noFill/>
          <a:ln/>
        </p:spPr>
        <p:txBody>
          <a:bodyPr wrap="square" lIns="0" tIns="0" rIns="0" bIns="0" rtlCol="0" anchor="ctr">
            <a:normAutofit/>
          </a:bodyPr>
          <a:lstStyle/>
          <a:p>
            <a:pPr algn="l" indent="0" marL="0">
              <a:buNone/>
            </a:pPr>
            <a:r>
              <a:rPr lang="en-US" sz="1950" b="1" dirty="0">
                <a:solidFill>
                  <a:srgbClr val="F5FAFF"/>
                </a:solidFill>
                <a:latin typeface="Inter Display" pitchFamily="34" charset="0"/>
                <a:ea typeface="Inter Display" pitchFamily="34" charset="-122"/>
                <a:cs typeface="Inter Display" pitchFamily="34" charset="-120"/>
              </a:rPr>
              <a:t>SCAMS &amp; SECURITY</a:t>
            </a:r>
            <a:endParaRPr lang="en-US" sz="1950" dirty="0"/>
          </a:p>
        </p:txBody>
      </p:sp>
      <p:sp>
        <p:nvSpPr>
          <p:cNvPr id="29" name="Text 22"/>
          <p:cNvSpPr/>
          <p:nvPr/>
        </p:nvSpPr>
        <p:spPr>
          <a:xfrm>
            <a:off x="7306056" y="4709160"/>
            <a:ext cx="3785616" cy="749808"/>
          </a:xfrm>
          <a:prstGeom prst="rect">
            <a:avLst/>
          </a:prstGeom>
          <a:noFill/>
          <a:ln/>
        </p:spPr>
        <p:txBody>
          <a:bodyPr wrap="square" lIns="0" tIns="0" rIns="0" bIns="0" rtlCol="0" anchor="t">
            <a:normAutofit/>
          </a:bodyPr>
          <a:lstStyle/>
          <a:p>
            <a:pPr algn="l" indent="0" marL="0">
              <a:buNone/>
            </a:pPr>
            <a:r>
              <a:rPr lang="en-US" sz="1540" dirty="0">
                <a:solidFill>
                  <a:srgbClr val="C9D5E4"/>
                </a:solidFill>
                <a:latin typeface="Inter" pitchFamily="34" charset="0"/>
                <a:ea typeface="Inter" pitchFamily="34" charset="-122"/>
                <a:cs typeface="Inter" pitchFamily="34" charset="-120"/>
              </a:rPr>
              <a:t>AI can make phishing, impersonation and deception more convincing.</a:t>
            </a:r>
            <a:endParaRPr lang="en-US" sz="1540" dirty="0"/>
          </a:p>
        </p:txBody>
      </p:sp>
      <p:sp>
        <p:nvSpPr>
          <p:cNvPr id="30" name="Shape 23"/>
          <p:cNvSpPr/>
          <p:nvPr/>
        </p:nvSpPr>
        <p:spPr>
          <a:xfrm>
            <a:off x="667512" y="5998464"/>
            <a:ext cx="10853928" cy="329184"/>
          </a:xfrm>
          <a:prstGeom prst="roundRect">
            <a:avLst>
              <a:gd name="adj" fmla="val 33333"/>
            </a:avLst>
          </a:prstGeom>
          <a:solidFill>
            <a:srgbClr val="401F33"/>
          </a:solidFill>
          <a:ln w="12700">
            <a:solidFill>
              <a:srgbClr val="401F33">
                <a:alpha val="0"/>
              </a:srgbClr>
            </a:solidFill>
            <a:prstDash val="solid"/>
          </a:ln>
        </p:spPr>
      </p:sp>
      <p:sp>
        <p:nvSpPr>
          <p:cNvPr id="31" name="Text 24"/>
          <p:cNvSpPr/>
          <p:nvPr/>
        </p:nvSpPr>
        <p:spPr>
          <a:xfrm>
            <a:off x="859536" y="6053328"/>
            <a:ext cx="10058400" cy="210312"/>
          </a:xfrm>
          <a:prstGeom prst="rect">
            <a:avLst/>
          </a:prstGeom>
          <a:noFill/>
          <a:ln/>
        </p:spPr>
        <p:txBody>
          <a:bodyPr wrap="square" lIns="0" tIns="0" rIns="0" bIns="0" rtlCol="0" anchor="ctr">
            <a:normAutofit/>
          </a:bodyPr>
          <a:lstStyle/>
          <a:p>
            <a:pPr algn="l" indent="0" marL="0">
              <a:buNone/>
            </a:pPr>
            <a:r>
              <a:rPr lang="en-US" sz="1230" b="1" spc="65" kern="0" dirty="0">
                <a:solidFill>
                  <a:srgbClr val="FFB9BA"/>
                </a:solidFill>
                <a:latin typeface="Inter" pitchFamily="34" charset="0"/>
                <a:ea typeface="Inter" pitchFamily="34" charset="-122"/>
                <a:cs typeface="Inter" pitchFamily="34" charset="-120"/>
              </a:rPr>
              <a:t>THE PROBLEM: SOMETHING CAN LOOK CONVINCING WITHOUT BEING VERIFIED.</a:t>
            </a:r>
            <a:endParaRPr lang="en-US" sz="123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80D17"/>
        </a:solidFill>
      </p:bgPr>
    </p:bg>
    <p:spTree>
      <p:nvGrpSpPr>
        <p:cNvPr id="1" name=""/>
        <p:cNvGrpSpPr/>
        <p:nvPr/>
      </p:nvGrpSpPr>
      <p:grpSpPr>
        <a:xfrm>
          <a:off x="0" y="0"/>
          <a:ext cx="0" cy="0"/>
          <a:chOff x="0" y="0"/>
          <a:chExt cx="0" cy="0"/>
        </a:xfrm>
      </p:grpSpPr>
      <p:pic>
        <p:nvPicPr>
          <p:cNvPr id="2" name="Image 0" descr="/mnt/data/ai_impact_deck/assets/bg_default.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658368" y="448056"/>
            <a:ext cx="9144000" cy="256032"/>
          </a:xfrm>
          <a:prstGeom prst="rect">
            <a:avLst/>
          </a:prstGeom>
          <a:noFill/>
          <a:ln/>
        </p:spPr>
        <p:txBody>
          <a:bodyPr wrap="square" lIns="0" tIns="0" rIns="0" bIns="0" rtlCol="0" anchor="ctr">
            <a:normAutofit/>
          </a:bodyPr>
          <a:lstStyle/>
          <a:p>
            <a:pPr algn="l" indent="0" marL="0">
              <a:buNone/>
            </a:pPr>
            <a:r>
              <a:rPr lang="en-US" sz="1220" b="1" spc="110" kern="0" dirty="0">
                <a:solidFill>
                  <a:srgbClr val="FFCE87"/>
                </a:solidFill>
                <a:latin typeface="Inter" pitchFamily="34" charset="0"/>
                <a:ea typeface="Inter" pitchFamily="34" charset="-122"/>
                <a:cs typeface="Inter" pitchFamily="34" charset="-120"/>
              </a:rPr>
              <a:t>05  /  THE TRADE-OFF</a:t>
            </a:r>
            <a:endParaRPr lang="en-US" sz="1220" dirty="0"/>
          </a:p>
        </p:txBody>
      </p:sp>
      <p:sp>
        <p:nvSpPr>
          <p:cNvPr id="4" name="Text 1"/>
          <p:cNvSpPr/>
          <p:nvPr/>
        </p:nvSpPr>
        <p:spPr>
          <a:xfrm>
            <a:off x="640080" y="841248"/>
            <a:ext cx="10972800" cy="566928"/>
          </a:xfrm>
          <a:prstGeom prst="rect">
            <a:avLst/>
          </a:prstGeom>
          <a:noFill/>
          <a:ln/>
        </p:spPr>
        <p:txBody>
          <a:bodyPr wrap="square" lIns="0" tIns="0" rIns="0" bIns="0" rtlCol="0" anchor="ctr">
            <a:normAutofit/>
          </a:bodyPr>
          <a:lstStyle/>
          <a:p>
            <a:pPr algn="l" indent="0" marL="0">
              <a:buNone/>
            </a:pPr>
            <a:r>
              <a:rPr lang="en-US" sz="3550" b="1" dirty="0">
                <a:solidFill>
                  <a:srgbClr val="F5FAFF"/>
                </a:solidFill>
                <a:latin typeface="Inter Display" pitchFamily="34" charset="0"/>
                <a:ea typeface="Inter Display" pitchFamily="34" charset="-122"/>
                <a:cs typeface="Inter Display" pitchFamily="34" charset="-120"/>
              </a:rPr>
              <a:t>THE HIDDEN COST OF CONVENIENCE</a:t>
            </a:r>
            <a:endParaRPr lang="en-US" sz="3550" dirty="0"/>
          </a:p>
        </p:txBody>
      </p:sp>
      <p:sp>
        <p:nvSpPr>
          <p:cNvPr id="5" name="Text 2"/>
          <p:cNvSpPr/>
          <p:nvPr/>
        </p:nvSpPr>
        <p:spPr>
          <a:xfrm>
            <a:off x="658368" y="1426464"/>
            <a:ext cx="10744200" cy="402336"/>
          </a:xfrm>
          <a:prstGeom prst="rect">
            <a:avLst/>
          </a:prstGeom>
          <a:noFill/>
          <a:ln/>
        </p:spPr>
        <p:txBody>
          <a:bodyPr wrap="square" lIns="0" tIns="0" rIns="0" bIns="0" rtlCol="0" anchor="ctr">
            <a:normAutofit/>
          </a:bodyPr>
          <a:lstStyle/>
          <a:p>
            <a:pPr algn="l" indent="0" marL="0">
              <a:buNone/>
            </a:pPr>
            <a:r>
              <a:rPr lang="en-US" sz="1500" dirty="0">
                <a:solidFill>
                  <a:srgbClr val="A4B6CC"/>
                </a:solidFill>
                <a:latin typeface="Inter" pitchFamily="34" charset="0"/>
                <a:ea typeface="Inter" pitchFamily="34" charset="-122"/>
                <a:cs typeface="Inter" pitchFamily="34" charset="-120"/>
              </a:rPr>
              <a:t>Faster outputs do not remove the impact on people, skills or resources.</a:t>
            </a:r>
            <a:endParaRPr lang="en-US" sz="1500" dirty="0"/>
          </a:p>
        </p:txBody>
      </p:sp>
      <p:sp>
        <p:nvSpPr>
          <p:cNvPr id="6" name="Shape 3"/>
          <p:cNvSpPr/>
          <p:nvPr/>
        </p:nvSpPr>
        <p:spPr>
          <a:xfrm>
            <a:off x="658368" y="6519672"/>
            <a:ext cx="10881360" cy="0"/>
          </a:xfrm>
          <a:prstGeom prst="line">
            <a:avLst/>
          </a:prstGeom>
          <a:noFill/>
          <a:ln w="10160">
            <a:solidFill>
              <a:srgbClr val="2B4058">
                <a:alpha val="70000"/>
              </a:srgbClr>
            </a:solidFill>
            <a:prstDash val="solid"/>
            <a:headEnd type="none"/>
            <a:tailEnd type="none"/>
          </a:ln>
        </p:spPr>
      </p:sp>
      <p:sp>
        <p:nvSpPr>
          <p:cNvPr id="7" name="Text 4"/>
          <p:cNvSpPr/>
          <p:nvPr/>
        </p:nvSpPr>
        <p:spPr>
          <a:xfrm>
            <a:off x="667512" y="6583680"/>
            <a:ext cx="5577840" cy="137160"/>
          </a:xfrm>
          <a:prstGeom prst="rect">
            <a:avLst/>
          </a:prstGeom>
          <a:noFill/>
          <a:ln/>
        </p:spPr>
        <p:txBody>
          <a:bodyPr wrap="square" lIns="0" tIns="0" rIns="0" bIns="0" rtlCol="0" anchor="ctr">
            <a:normAutofit/>
          </a:bodyPr>
          <a:lstStyle/>
          <a:p>
            <a:pPr algn="l" indent="0" marL="0">
              <a:buNone/>
            </a:pPr>
            <a:r>
              <a:rPr lang="en-US" sz="840" b="1" spc="45" kern="0" dirty="0">
                <a:solidFill>
                  <a:srgbClr val="7793AB"/>
                </a:solidFill>
                <a:latin typeface="Inter" pitchFamily="34" charset="0"/>
                <a:ea typeface="Inter" pitchFamily="34" charset="-122"/>
                <a:cs typeface="Inter" pitchFamily="34" charset="-120"/>
              </a:rPr>
              <a:t>AI  /  OPPORTUNITY &amp; RISK</a:t>
            </a:r>
            <a:endParaRPr lang="en-US" sz="840" dirty="0"/>
          </a:p>
        </p:txBody>
      </p:sp>
      <p:sp>
        <p:nvSpPr>
          <p:cNvPr id="8" name="Text 5"/>
          <p:cNvSpPr/>
          <p:nvPr/>
        </p:nvSpPr>
        <p:spPr>
          <a:xfrm>
            <a:off x="10735056" y="6565392"/>
            <a:ext cx="795528" cy="164592"/>
          </a:xfrm>
          <a:prstGeom prst="rect">
            <a:avLst/>
          </a:prstGeom>
          <a:noFill/>
          <a:ln/>
        </p:spPr>
        <p:txBody>
          <a:bodyPr wrap="square" lIns="0" tIns="0" rIns="0" bIns="0" rtlCol="0" anchor="ctr">
            <a:normAutofit/>
          </a:bodyPr>
          <a:lstStyle/>
          <a:p>
            <a:pPr algn="r" indent="0" marL="0">
              <a:buNone/>
            </a:pPr>
            <a:r>
              <a:rPr lang="en-US" sz="920" b="1" dirty="0">
                <a:solidFill>
                  <a:srgbClr val="A4B6CC"/>
                </a:solidFill>
                <a:latin typeface="Inter" pitchFamily="34" charset="0"/>
                <a:ea typeface="Inter" pitchFamily="34" charset="-122"/>
                <a:cs typeface="Inter" pitchFamily="34" charset="-120"/>
              </a:rPr>
              <a:t>06  /  08</a:t>
            </a:r>
            <a:endParaRPr lang="en-US" sz="920" dirty="0"/>
          </a:p>
        </p:txBody>
      </p:sp>
      <p:sp>
        <p:nvSpPr>
          <p:cNvPr id="9" name="Shape 6"/>
          <p:cNvSpPr/>
          <p:nvPr/>
        </p:nvSpPr>
        <p:spPr>
          <a:xfrm>
            <a:off x="10716768" y="6793992"/>
            <a:ext cx="630936" cy="36576"/>
          </a:xfrm>
          <a:prstGeom prst="rect">
            <a:avLst/>
          </a:prstGeom>
          <a:solidFill>
            <a:srgbClr val="FFCE87"/>
          </a:solidFill>
          <a:ln w="12700">
            <a:solidFill>
              <a:srgbClr val="FFCE87">
                <a:alpha val="0"/>
              </a:srgbClr>
            </a:solidFill>
            <a:prstDash val="solid"/>
          </a:ln>
        </p:spPr>
      </p:sp>
      <p:sp>
        <p:nvSpPr>
          <p:cNvPr id="10" name="Shape 7"/>
          <p:cNvSpPr/>
          <p:nvPr/>
        </p:nvSpPr>
        <p:spPr>
          <a:xfrm>
            <a:off x="685800" y="1975104"/>
            <a:ext cx="6903720" cy="1216152"/>
          </a:xfrm>
          <a:prstGeom prst="roundRect">
            <a:avLst>
              <a:gd name="adj" fmla="val 15038"/>
            </a:avLst>
          </a:prstGeom>
          <a:solidFill>
            <a:srgbClr val="172337"/>
          </a:solidFill>
          <a:ln w="10160">
            <a:solidFill>
              <a:srgbClr val="34516C"/>
            </a:solidFill>
            <a:prstDash val="solid"/>
          </a:ln>
        </p:spPr>
      </p:sp>
      <p:sp>
        <p:nvSpPr>
          <p:cNvPr id="11" name="Shape 8"/>
          <p:cNvSpPr/>
          <p:nvPr/>
        </p:nvSpPr>
        <p:spPr>
          <a:xfrm>
            <a:off x="950976" y="2258568"/>
            <a:ext cx="585216" cy="585216"/>
          </a:xfrm>
          <a:prstGeom prst="roundRect">
            <a:avLst>
              <a:gd name="adj" fmla="val 31250"/>
            </a:avLst>
          </a:prstGeom>
          <a:solidFill>
            <a:srgbClr val="25344B"/>
          </a:solidFill>
          <a:ln w="12700">
            <a:solidFill>
              <a:srgbClr val="25344B">
                <a:alpha val="0"/>
              </a:srgbClr>
            </a:solidFill>
            <a:prstDash val="solid"/>
          </a:ln>
        </p:spPr>
      </p:sp>
      <p:pic>
        <p:nvPicPr>
          <p:cNvPr id="12" name="Image 1" descr="/mnt/data/ai_impact_deck/assets/ic_work_FFCE87.png">    </p:cNvPr>
          <p:cNvPicPr>
            <a:picLocks noChangeAspect="1"/>
          </p:cNvPicPr>
          <p:nvPr/>
        </p:nvPicPr>
        <p:blipFill>
          <a:blip r:embed="rId2"/>
          <a:stretch>
            <a:fillRect/>
          </a:stretch>
        </p:blipFill>
        <p:spPr>
          <a:xfrm>
            <a:off x="1088136" y="2386584"/>
            <a:ext cx="320040" cy="320040"/>
          </a:xfrm>
          <a:prstGeom prst="rect">
            <a:avLst/>
          </a:prstGeom>
        </p:spPr>
      </p:pic>
      <p:sp>
        <p:nvSpPr>
          <p:cNvPr id="13" name="Text 9"/>
          <p:cNvSpPr/>
          <p:nvPr/>
        </p:nvSpPr>
        <p:spPr>
          <a:xfrm>
            <a:off x="1755648" y="2185416"/>
            <a:ext cx="5550408" cy="301752"/>
          </a:xfrm>
          <a:prstGeom prst="rect">
            <a:avLst/>
          </a:prstGeom>
          <a:noFill/>
          <a:ln/>
        </p:spPr>
        <p:txBody>
          <a:bodyPr wrap="square" lIns="0" tIns="0" rIns="0" bIns="0" rtlCol="0" anchor="ctr">
            <a:normAutofit/>
          </a:bodyPr>
          <a:lstStyle/>
          <a:p>
            <a:pPr algn="l" indent="0" marL="0">
              <a:buNone/>
            </a:pPr>
            <a:r>
              <a:rPr lang="en-US" sz="1760" b="1" dirty="0">
                <a:solidFill>
                  <a:srgbClr val="F5FAFF"/>
                </a:solidFill>
                <a:latin typeface="Inter Display" pitchFamily="34" charset="0"/>
                <a:ea typeface="Inter Display" pitchFamily="34" charset="-122"/>
                <a:cs typeface="Inter Display" pitchFamily="34" charset="-120"/>
              </a:rPr>
              <a:t>WORK &amp; OPPORTUNITY</a:t>
            </a:r>
            <a:endParaRPr lang="en-US" sz="1760" dirty="0"/>
          </a:p>
        </p:txBody>
      </p:sp>
      <p:sp>
        <p:nvSpPr>
          <p:cNvPr id="14" name="Text 10"/>
          <p:cNvSpPr/>
          <p:nvPr/>
        </p:nvSpPr>
        <p:spPr>
          <a:xfrm>
            <a:off x="1764792" y="2578608"/>
            <a:ext cx="5404104" cy="475488"/>
          </a:xfrm>
          <a:prstGeom prst="rect">
            <a:avLst/>
          </a:prstGeom>
          <a:noFill/>
          <a:ln/>
        </p:spPr>
        <p:txBody>
          <a:bodyPr wrap="square" lIns="0" tIns="0" rIns="0" bIns="0" rtlCol="0" anchor="t">
            <a:normAutofit/>
          </a:bodyPr>
          <a:lstStyle/>
          <a:p>
            <a:pPr algn="l" indent="0" marL="0">
              <a:buNone/>
            </a:pPr>
            <a:r>
              <a:rPr lang="en-US" sz="1445" dirty="0">
                <a:solidFill>
                  <a:srgbClr val="C9D5E4"/>
                </a:solidFill>
                <a:latin typeface="Inter" pitchFamily="34" charset="0"/>
                <a:ea typeface="Inter" pitchFamily="34" charset="-122"/>
                <a:cs typeface="Inter" pitchFamily="34" charset="-120"/>
              </a:rPr>
              <a:t>Some tasks are automated; others change. Benefits and disruption are not shared equally.</a:t>
            </a:r>
            <a:endParaRPr lang="en-US" sz="1445" dirty="0"/>
          </a:p>
        </p:txBody>
      </p:sp>
      <p:sp>
        <p:nvSpPr>
          <p:cNvPr id="15" name="Shape 11"/>
          <p:cNvSpPr/>
          <p:nvPr/>
        </p:nvSpPr>
        <p:spPr>
          <a:xfrm>
            <a:off x="685800" y="3383280"/>
            <a:ext cx="6903720" cy="1216152"/>
          </a:xfrm>
          <a:prstGeom prst="roundRect">
            <a:avLst>
              <a:gd name="adj" fmla="val 15038"/>
            </a:avLst>
          </a:prstGeom>
          <a:solidFill>
            <a:srgbClr val="172337"/>
          </a:solidFill>
          <a:ln w="10160">
            <a:solidFill>
              <a:srgbClr val="34516C"/>
            </a:solidFill>
            <a:prstDash val="solid"/>
          </a:ln>
        </p:spPr>
      </p:sp>
      <p:sp>
        <p:nvSpPr>
          <p:cNvPr id="16" name="Shape 12"/>
          <p:cNvSpPr/>
          <p:nvPr/>
        </p:nvSpPr>
        <p:spPr>
          <a:xfrm>
            <a:off x="950976" y="3666744"/>
            <a:ext cx="585216" cy="585216"/>
          </a:xfrm>
          <a:prstGeom prst="roundRect">
            <a:avLst>
              <a:gd name="adj" fmla="val 31250"/>
            </a:avLst>
          </a:prstGeom>
          <a:solidFill>
            <a:srgbClr val="25344B"/>
          </a:solidFill>
          <a:ln w="12700">
            <a:solidFill>
              <a:srgbClr val="25344B">
                <a:alpha val="0"/>
              </a:srgbClr>
            </a:solidFill>
            <a:prstDash val="solid"/>
          </a:ln>
        </p:spPr>
      </p:sp>
      <p:pic>
        <p:nvPicPr>
          <p:cNvPr id="17" name="Image 2" descr="/mnt/data/ai_impact_deck/assets/ic_skill_A999FF.png">    </p:cNvPr>
          <p:cNvPicPr>
            <a:picLocks noChangeAspect="1"/>
          </p:cNvPicPr>
          <p:nvPr/>
        </p:nvPicPr>
        <p:blipFill>
          <a:blip r:embed="rId3"/>
          <a:stretch>
            <a:fillRect/>
          </a:stretch>
        </p:blipFill>
        <p:spPr>
          <a:xfrm>
            <a:off x="1088136" y="3794760"/>
            <a:ext cx="320040" cy="320040"/>
          </a:xfrm>
          <a:prstGeom prst="rect">
            <a:avLst/>
          </a:prstGeom>
        </p:spPr>
      </p:pic>
      <p:sp>
        <p:nvSpPr>
          <p:cNvPr id="18" name="Text 13"/>
          <p:cNvSpPr/>
          <p:nvPr/>
        </p:nvSpPr>
        <p:spPr>
          <a:xfrm>
            <a:off x="1755648" y="3593592"/>
            <a:ext cx="5550408" cy="301752"/>
          </a:xfrm>
          <a:prstGeom prst="rect">
            <a:avLst/>
          </a:prstGeom>
          <a:noFill/>
          <a:ln/>
        </p:spPr>
        <p:txBody>
          <a:bodyPr wrap="square" lIns="0" tIns="0" rIns="0" bIns="0" rtlCol="0" anchor="ctr">
            <a:normAutofit/>
          </a:bodyPr>
          <a:lstStyle/>
          <a:p>
            <a:pPr algn="l" indent="0" marL="0">
              <a:buNone/>
            </a:pPr>
            <a:r>
              <a:rPr lang="en-US" sz="1760" b="1" dirty="0">
                <a:solidFill>
                  <a:srgbClr val="F5FAFF"/>
                </a:solidFill>
                <a:latin typeface="Inter Display" pitchFamily="34" charset="0"/>
                <a:ea typeface="Inter Display" pitchFamily="34" charset="-122"/>
                <a:cs typeface="Inter Display" pitchFamily="34" charset="-120"/>
              </a:rPr>
              <a:t>HUMAN SKILLS</a:t>
            </a:r>
            <a:endParaRPr lang="en-US" sz="1760" dirty="0"/>
          </a:p>
        </p:txBody>
      </p:sp>
      <p:sp>
        <p:nvSpPr>
          <p:cNvPr id="19" name="Text 14"/>
          <p:cNvSpPr/>
          <p:nvPr/>
        </p:nvSpPr>
        <p:spPr>
          <a:xfrm>
            <a:off x="1764792" y="3986784"/>
            <a:ext cx="5404104" cy="475488"/>
          </a:xfrm>
          <a:prstGeom prst="rect">
            <a:avLst/>
          </a:prstGeom>
          <a:noFill/>
          <a:ln/>
        </p:spPr>
        <p:txBody>
          <a:bodyPr wrap="square" lIns="0" tIns="0" rIns="0" bIns="0" rtlCol="0" anchor="t">
            <a:normAutofit/>
          </a:bodyPr>
          <a:lstStyle/>
          <a:p>
            <a:pPr algn="l" indent="0" marL="0">
              <a:buNone/>
            </a:pPr>
            <a:r>
              <a:rPr lang="en-US" sz="1445" dirty="0">
                <a:solidFill>
                  <a:srgbClr val="C9D5E4"/>
                </a:solidFill>
                <a:latin typeface="Inter" pitchFamily="34" charset="0"/>
                <a:ea typeface="Inter" pitchFamily="34" charset="-122"/>
                <a:cs typeface="Inter" pitchFamily="34" charset="-120"/>
              </a:rPr>
              <a:t>Over-dependence can reduce practice in critical thinking, creativity and independent problem-solving.</a:t>
            </a:r>
            <a:endParaRPr lang="en-US" sz="1445" dirty="0"/>
          </a:p>
        </p:txBody>
      </p:sp>
      <p:sp>
        <p:nvSpPr>
          <p:cNvPr id="20" name="Shape 15"/>
          <p:cNvSpPr/>
          <p:nvPr/>
        </p:nvSpPr>
        <p:spPr>
          <a:xfrm>
            <a:off x="685800" y="4791456"/>
            <a:ext cx="6903720" cy="1216152"/>
          </a:xfrm>
          <a:prstGeom prst="roundRect">
            <a:avLst>
              <a:gd name="adj" fmla="val 15038"/>
            </a:avLst>
          </a:prstGeom>
          <a:solidFill>
            <a:srgbClr val="172337"/>
          </a:solidFill>
          <a:ln w="10160">
            <a:solidFill>
              <a:srgbClr val="34516C"/>
            </a:solidFill>
            <a:prstDash val="solid"/>
          </a:ln>
        </p:spPr>
      </p:sp>
      <p:sp>
        <p:nvSpPr>
          <p:cNvPr id="21" name="Shape 16"/>
          <p:cNvSpPr/>
          <p:nvPr/>
        </p:nvSpPr>
        <p:spPr>
          <a:xfrm>
            <a:off x="950976" y="5074920"/>
            <a:ext cx="585216" cy="585216"/>
          </a:xfrm>
          <a:prstGeom prst="roundRect">
            <a:avLst>
              <a:gd name="adj" fmla="val 31250"/>
            </a:avLst>
          </a:prstGeom>
          <a:solidFill>
            <a:srgbClr val="25344B"/>
          </a:solidFill>
          <a:ln w="12700">
            <a:solidFill>
              <a:srgbClr val="25344B">
                <a:alpha val="0"/>
              </a:srgbClr>
            </a:solidFill>
            <a:prstDash val="solid"/>
          </a:ln>
        </p:spPr>
      </p:sp>
      <p:pic>
        <p:nvPicPr>
          <p:cNvPr id="22" name="Image 3" descr="/mnt/data/ai_impact_deck/assets/ic_planet_4FE8BD.png">    </p:cNvPr>
          <p:cNvPicPr>
            <a:picLocks noChangeAspect="1"/>
          </p:cNvPicPr>
          <p:nvPr/>
        </p:nvPicPr>
        <p:blipFill>
          <a:blip r:embed="rId4"/>
          <a:stretch>
            <a:fillRect/>
          </a:stretch>
        </p:blipFill>
        <p:spPr>
          <a:xfrm>
            <a:off x="1088136" y="5202936"/>
            <a:ext cx="320040" cy="320040"/>
          </a:xfrm>
          <a:prstGeom prst="rect">
            <a:avLst/>
          </a:prstGeom>
        </p:spPr>
      </p:pic>
      <p:sp>
        <p:nvSpPr>
          <p:cNvPr id="23" name="Text 17"/>
          <p:cNvSpPr/>
          <p:nvPr/>
        </p:nvSpPr>
        <p:spPr>
          <a:xfrm>
            <a:off x="1755648" y="5001768"/>
            <a:ext cx="5550408" cy="301752"/>
          </a:xfrm>
          <a:prstGeom prst="rect">
            <a:avLst/>
          </a:prstGeom>
          <a:noFill/>
          <a:ln/>
        </p:spPr>
        <p:txBody>
          <a:bodyPr wrap="square" lIns="0" tIns="0" rIns="0" bIns="0" rtlCol="0" anchor="ctr">
            <a:normAutofit/>
          </a:bodyPr>
          <a:lstStyle/>
          <a:p>
            <a:pPr algn="l" indent="0" marL="0">
              <a:buNone/>
            </a:pPr>
            <a:r>
              <a:rPr lang="en-US" sz="1760" b="1" dirty="0">
                <a:solidFill>
                  <a:srgbClr val="F5FAFF"/>
                </a:solidFill>
                <a:latin typeface="Inter Display" pitchFamily="34" charset="0"/>
                <a:ea typeface="Inter Display" pitchFamily="34" charset="-122"/>
                <a:cs typeface="Inter Display" pitchFamily="34" charset="-120"/>
              </a:rPr>
              <a:t>ENERGY &amp; COST</a:t>
            </a:r>
            <a:endParaRPr lang="en-US" sz="1760" dirty="0"/>
          </a:p>
        </p:txBody>
      </p:sp>
      <p:sp>
        <p:nvSpPr>
          <p:cNvPr id="24" name="Text 18"/>
          <p:cNvSpPr/>
          <p:nvPr/>
        </p:nvSpPr>
        <p:spPr>
          <a:xfrm>
            <a:off x="1764792" y="5394960"/>
            <a:ext cx="5404104" cy="475488"/>
          </a:xfrm>
          <a:prstGeom prst="rect">
            <a:avLst/>
          </a:prstGeom>
          <a:noFill/>
          <a:ln/>
        </p:spPr>
        <p:txBody>
          <a:bodyPr wrap="square" lIns="0" tIns="0" rIns="0" bIns="0" rtlCol="0" anchor="t">
            <a:normAutofit/>
          </a:bodyPr>
          <a:lstStyle/>
          <a:p>
            <a:pPr algn="l" indent="0" marL="0">
              <a:buNone/>
            </a:pPr>
            <a:r>
              <a:rPr lang="en-US" sz="1445" dirty="0">
                <a:solidFill>
                  <a:srgbClr val="C9D5E4"/>
                </a:solidFill>
                <a:latin typeface="Inter" pitchFamily="34" charset="0"/>
                <a:ea typeface="Inter" pitchFamily="34" charset="-122"/>
                <a:cs typeface="Inter" pitchFamily="34" charset="-120"/>
              </a:rPr>
              <a:t>Advanced systems require computing power, infrastructure and ongoing investment.</a:t>
            </a:r>
            <a:endParaRPr lang="en-US" sz="1445" dirty="0"/>
          </a:p>
        </p:txBody>
      </p:sp>
      <p:sp>
        <p:nvSpPr>
          <p:cNvPr id="25" name="Shape 19"/>
          <p:cNvSpPr/>
          <p:nvPr/>
        </p:nvSpPr>
        <p:spPr>
          <a:xfrm>
            <a:off x="7827264" y="1975104"/>
            <a:ext cx="3666744" cy="4032504"/>
          </a:xfrm>
          <a:prstGeom prst="roundRect">
            <a:avLst>
              <a:gd name="adj" fmla="val 4988"/>
            </a:avLst>
          </a:prstGeom>
          <a:solidFill>
            <a:srgbClr val="162439"/>
          </a:solidFill>
          <a:ln w="10160">
            <a:solidFill>
              <a:srgbClr val="415068"/>
            </a:solidFill>
            <a:prstDash val="solid"/>
          </a:ln>
        </p:spPr>
      </p:sp>
      <p:pic>
        <p:nvPicPr>
          <p:cNvPr id="26" name="Image 4" descr="/mnt/data/ai_impact_deck/assets/datacenter.png">    </p:cNvPr>
          <p:cNvPicPr>
            <a:picLocks noChangeAspect="1"/>
          </p:cNvPicPr>
          <p:nvPr/>
        </p:nvPicPr>
        <p:blipFill>
          <a:blip r:embed="rId5"/>
          <a:stretch>
            <a:fillRect/>
          </a:stretch>
        </p:blipFill>
        <p:spPr>
          <a:xfrm>
            <a:off x="7854696" y="2020824"/>
            <a:ext cx="3520440" cy="3246120"/>
          </a:xfrm>
          <a:prstGeom prst="rect">
            <a:avLst/>
          </a:prstGeom>
        </p:spPr>
      </p:pic>
      <p:sp>
        <p:nvSpPr>
          <p:cNvPr id="27" name="Shape 20"/>
          <p:cNvSpPr/>
          <p:nvPr/>
        </p:nvSpPr>
        <p:spPr>
          <a:xfrm>
            <a:off x="8321040" y="5266944"/>
            <a:ext cx="2743200" cy="0"/>
          </a:xfrm>
          <a:prstGeom prst="line">
            <a:avLst/>
          </a:prstGeom>
          <a:noFill/>
          <a:ln w="17780">
            <a:solidFill>
              <a:srgbClr val="FFCE87">
                <a:alpha val="70000"/>
              </a:srgbClr>
            </a:solidFill>
            <a:prstDash val="solid"/>
            <a:headEnd type="none"/>
            <a:tailEnd type="none"/>
          </a:ln>
        </p:spPr>
      </p:sp>
      <p:sp>
        <p:nvSpPr>
          <p:cNvPr id="28" name="Text 21"/>
          <p:cNvSpPr/>
          <p:nvPr/>
        </p:nvSpPr>
        <p:spPr>
          <a:xfrm>
            <a:off x="8083296" y="5404104"/>
            <a:ext cx="3209544" cy="274320"/>
          </a:xfrm>
          <a:prstGeom prst="rect">
            <a:avLst/>
          </a:prstGeom>
          <a:noFill/>
          <a:ln/>
        </p:spPr>
        <p:txBody>
          <a:bodyPr wrap="square" lIns="0" tIns="0" rIns="0" bIns="0" rtlCol="0" anchor="ctr">
            <a:normAutofit/>
          </a:bodyPr>
          <a:lstStyle/>
          <a:p>
            <a:pPr algn="ctr" indent="0" marL="0">
              <a:buNone/>
            </a:pPr>
            <a:r>
              <a:rPr lang="en-US" sz="1600" b="1" spc="60" kern="0" dirty="0">
                <a:solidFill>
                  <a:srgbClr val="FFCE87"/>
                </a:solidFill>
                <a:latin typeface="Inter" pitchFamily="34" charset="0"/>
                <a:ea typeface="Inter" pitchFamily="34" charset="-122"/>
                <a:cs typeface="Inter" pitchFamily="34" charset="-120"/>
              </a:rPr>
              <a:t>WHO BENEFITS?</a:t>
            </a:r>
            <a:endParaRPr lang="en-US" sz="1600" dirty="0"/>
          </a:p>
        </p:txBody>
      </p:sp>
      <p:sp>
        <p:nvSpPr>
          <p:cNvPr id="29" name="Text 22"/>
          <p:cNvSpPr/>
          <p:nvPr/>
        </p:nvSpPr>
        <p:spPr>
          <a:xfrm>
            <a:off x="7973568" y="5650992"/>
            <a:ext cx="3493008" cy="219456"/>
          </a:xfrm>
          <a:prstGeom prst="rect">
            <a:avLst/>
          </a:prstGeom>
          <a:noFill/>
          <a:ln/>
        </p:spPr>
        <p:txBody>
          <a:bodyPr wrap="square" lIns="0" tIns="0" rIns="0" bIns="0" rtlCol="0" anchor="ctr">
            <a:normAutofit/>
          </a:bodyPr>
          <a:lstStyle/>
          <a:p>
            <a:pPr algn="ctr" indent="0" marL="0">
              <a:buNone/>
            </a:pPr>
            <a:r>
              <a:rPr lang="en-US" sz="1240" b="1" spc="28" kern="0" dirty="0">
                <a:solidFill>
                  <a:srgbClr val="C9D5E4"/>
                </a:solidFill>
                <a:latin typeface="Inter" pitchFamily="34" charset="0"/>
                <a:ea typeface="Inter" pitchFamily="34" charset="-122"/>
                <a:cs typeface="Inter" pitchFamily="34" charset="-120"/>
              </a:rPr>
              <a:t>WHO CARRIES THE COST?</a:t>
            </a:r>
            <a:endParaRPr lang="en-US" sz="124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80D17"/>
        </a:solidFill>
      </p:bgPr>
    </p:bg>
    <p:spTree>
      <p:nvGrpSpPr>
        <p:cNvPr id="1" name=""/>
        <p:cNvGrpSpPr/>
        <p:nvPr/>
      </p:nvGrpSpPr>
      <p:grpSpPr>
        <a:xfrm>
          <a:off x="0" y="0"/>
          <a:ext cx="0" cy="0"/>
          <a:chOff x="0" y="0"/>
          <a:chExt cx="0" cy="0"/>
        </a:xfrm>
      </p:grpSpPr>
      <p:pic>
        <p:nvPicPr>
          <p:cNvPr id="2" name="Image 0" descr="/mnt/data/ai_impact_deck/assets/bg_purple.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658368" y="448056"/>
            <a:ext cx="9144000" cy="256032"/>
          </a:xfrm>
          <a:prstGeom prst="rect">
            <a:avLst/>
          </a:prstGeom>
          <a:noFill/>
          <a:ln/>
        </p:spPr>
        <p:txBody>
          <a:bodyPr wrap="square" lIns="0" tIns="0" rIns="0" bIns="0" rtlCol="0" anchor="ctr">
            <a:normAutofit/>
          </a:bodyPr>
          <a:lstStyle/>
          <a:p>
            <a:pPr algn="l" indent="0" marL="0">
              <a:buNone/>
            </a:pPr>
            <a:r>
              <a:rPr lang="en-US" sz="1220" b="1" spc="110" kern="0" dirty="0">
                <a:solidFill>
                  <a:srgbClr val="A999FF"/>
                </a:solidFill>
                <a:latin typeface="Inter" pitchFamily="34" charset="0"/>
                <a:ea typeface="Inter" pitchFamily="34" charset="-122"/>
                <a:cs typeface="Inter" pitchFamily="34" charset="-120"/>
              </a:rPr>
              <a:t>06  /  MAKE THE CALL</a:t>
            </a:r>
            <a:endParaRPr lang="en-US" sz="1220" dirty="0"/>
          </a:p>
        </p:txBody>
      </p:sp>
      <p:sp>
        <p:nvSpPr>
          <p:cNvPr id="4" name="Text 1"/>
          <p:cNvSpPr/>
          <p:nvPr/>
        </p:nvSpPr>
        <p:spPr>
          <a:xfrm>
            <a:off x="640080" y="841248"/>
            <a:ext cx="10972800" cy="566928"/>
          </a:xfrm>
          <a:prstGeom prst="rect">
            <a:avLst/>
          </a:prstGeom>
          <a:noFill/>
          <a:ln/>
        </p:spPr>
        <p:txBody>
          <a:bodyPr wrap="square" lIns="0" tIns="0" rIns="0" bIns="0" rtlCol="0" anchor="ctr">
            <a:normAutofit/>
          </a:bodyPr>
          <a:lstStyle/>
          <a:p>
            <a:pPr algn="l" indent="0" marL="0">
              <a:buNone/>
            </a:pPr>
            <a:r>
              <a:rPr lang="en-US" sz="3550" b="1" dirty="0">
                <a:solidFill>
                  <a:srgbClr val="F5FAFF"/>
                </a:solidFill>
                <a:latin typeface="Inter Display" pitchFamily="34" charset="0"/>
                <a:ea typeface="Inter Display" pitchFamily="34" charset="-122"/>
                <a:cs typeface="Inter Display" pitchFamily="34" charset="-120"/>
              </a:rPr>
              <a:t>YOU ARE THE DECISION-MAKER</a:t>
            </a:r>
            <a:endParaRPr lang="en-US" sz="3550" dirty="0"/>
          </a:p>
        </p:txBody>
      </p:sp>
      <p:sp>
        <p:nvSpPr>
          <p:cNvPr id="5" name="Text 2"/>
          <p:cNvSpPr/>
          <p:nvPr/>
        </p:nvSpPr>
        <p:spPr>
          <a:xfrm>
            <a:off x="658368" y="1426464"/>
            <a:ext cx="10744200" cy="402336"/>
          </a:xfrm>
          <a:prstGeom prst="rect">
            <a:avLst/>
          </a:prstGeom>
          <a:noFill/>
          <a:ln/>
        </p:spPr>
        <p:txBody>
          <a:bodyPr wrap="square" lIns="0" tIns="0" rIns="0" bIns="0" rtlCol="0" anchor="ctr">
            <a:normAutofit/>
          </a:bodyPr>
          <a:lstStyle/>
          <a:p>
            <a:pPr algn="l" indent="0" marL="0">
              <a:buNone/>
            </a:pPr>
            <a:r>
              <a:rPr lang="en-US" sz="1500" dirty="0">
                <a:solidFill>
                  <a:srgbClr val="A4B6CC"/>
                </a:solidFill>
                <a:latin typeface="Inter" pitchFamily="34" charset="0"/>
                <a:ea typeface="Inter" pitchFamily="34" charset="-122"/>
                <a:cs typeface="Inter" pitchFamily="34" charset="-120"/>
              </a:rPr>
              <a:t>A realistic dilemma with no risk-free answer.</a:t>
            </a:r>
            <a:endParaRPr lang="en-US" sz="1500" dirty="0"/>
          </a:p>
        </p:txBody>
      </p:sp>
      <p:sp>
        <p:nvSpPr>
          <p:cNvPr id="6" name="Shape 3"/>
          <p:cNvSpPr/>
          <p:nvPr/>
        </p:nvSpPr>
        <p:spPr>
          <a:xfrm>
            <a:off x="658368" y="6519672"/>
            <a:ext cx="10881360" cy="0"/>
          </a:xfrm>
          <a:prstGeom prst="line">
            <a:avLst/>
          </a:prstGeom>
          <a:noFill/>
          <a:ln w="10160">
            <a:solidFill>
              <a:srgbClr val="2B4058">
                <a:alpha val="70000"/>
              </a:srgbClr>
            </a:solidFill>
            <a:prstDash val="solid"/>
            <a:headEnd type="none"/>
            <a:tailEnd type="none"/>
          </a:ln>
        </p:spPr>
      </p:sp>
      <p:sp>
        <p:nvSpPr>
          <p:cNvPr id="7" name="Text 4"/>
          <p:cNvSpPr/>
          <p:nvPr/>
        </p:nvSpPr>
        <p:spPr>
          <a:xfrm>
            <a:off x="667512" y="6583680"/>
            <a:ext cx="5577840" cy="137160"/>
          </a:xfrm>
          <a:prstGeom prst="rect">
            <a:avLst/>
          </a:prstGeom>
          <a:noFill/>
          <a:ln/>
        </p:spPr>
        <p:txBody>
          <a:bodyPr wrap="square" lIns="0" tIns="0" rIns="0" bIns="0" rtlCol="0" anchor="ctr">
            <a:normAutofit/>
          </a:bodyPr>
          <a:lstStyle/>
          <a:p>
            <a:pPr algn="l" indent="0" marL="0">
              <a:buNone/>
            </a:pPr>
            <a:r>
              <a:rPr lang="en-US" sz="840" b="1" spc="45" kern="0" dirty="0">
                <a:solidFill>
                  <a:srgbClr val="7793AB"/>
                </a:solidFill>
                <a:latin typeface="Inter" pitchFamily="34" charset="0"/>
                <a:ea typeface="Inter" pitchFamily="34" charset="-122"/>
                <a:cs typeface="Inter" pitchFamily="34" charset="-120"/>
              </a:rPr>
              <a:t>AI  /  OPPORTUNITY &amp; RISK</a:t>
            </a:r>
            <a:endParaRPr lang="en-US" sz="840" dirty="0"/>
          </a:p>
        </p:txBody>
      </p:sp>
      <p:sp>
        <p:nvSpPr>
          <p:cNvPr id="8" name="Text 5"/>
          <p:cNvSpPr/>
          <p:nvPr/>
        </p:nvSpPr>
        <p:spPr>
          <a:xfrm>
            <a:off x="10735056" y="6565392"/>
            <a:ext cx="795528" cy="164592"/>
          </a:xfrm>
          <a:prstGeom prst="rect">
            <a:avLst/>
          </a:prstGeom>
          <a:noFill/>
          <a:ln/>
        </p:spPr>
        <p:txBody>
          <a:bodyPr wrap="square" lIns="0" tIns="0" rIns="0" bIns="0" rtlCol="0" anchor="ctr">
            <a:normAutofit/>
          </a:bodyPr>
          <a:lstStyle/>
          <a:p>
            <a:pPr algn="r" indent="0" marL="0">
              <a:buNone/>
            </a:pPr>
            <a:r>
              <a:rPr lang="en-US" sz="920" b="1" dirty="0">
                <a:solidFill>
                  <a:srgbClr val="A4B6CC"/>
                </a:solidFill>
                <a:latin typeface="Inter" pitchFamily="34" charset="0"/>
                <a:ea typeface="Inter" pitchFamily="34" charset="-122"/>
                <a:cs typeface="Inter" pitchFamily="34" charset="-120"/>
              </a:rPr>
              <a:t>07  /  08</a:t>
            </a:r>
            <a:endParaRPr lang="en-US" sz="920" dirty="0"/>
          </a:p>
        </p:txBody>
      </p:sp>
      <p:sp>
        <p:nvSpPr>
          <p:cNvPr id="9" name="Shape 6"/>
          <p:cNvSpPr/>
          <p:nvPr/>
        </p:nvSpPr>
        <p:spPr>
          <a:xfrm>
            <a:off x="10716768" y="6793992"/>
            <a:ext cx="736092" cy="36576"/>
          </a:xfrm>
          <a:prstGeom prst="rect">
            <a:avLst/>
          </a:prstGeom>
          <a:solidFill>
            <a:srgbClr val="A999FF"/>
          </a:solidFill>
          <a:ln w="12700">
            <a:solidFill>
              <a:srgbClr val="A999FF">
                <a:alpha val="0"/>
              </a:srgbClr>
            </a:solidFill>
            <a:prstDash val="solid"/>
          </a:ln>
        </p:spPr>
      </p:sp>
      <p:sp>
        <p:nvSpPr>
          <p:cNvPr id="10" name="Shape 7"/>
          <p:cNvSpPr/>
          <p:nvPr/>
        </p:nvSpPr>
        <p:spPr>
          <a:xfrm>
            <a:off x="667512" y="1938528"/>
            <a:ext cx="4617720" cy="4215384"/>
          </a:xfrm>
          <a:prstGeom prst="roundRect">
            <a:avLst>
              <a:gd name="adj" fmla="val 4772"/>
            </a:avLst>
          </a:prstGeom>
          <a:solidFill>
            <a:srgbClr val="1A2440"/>
          </a:solidFill>
          <a:ln w="10160">
            <a:solidFill>
              <a:srgbClr val="5A5D8A"/>
            </a:solidFill>
            <a:prstDash val="solid"/>
          </a:ln>
        </p:spPr>
      </p:sp>
      <p:sp>
        <p:nvSpPr>
          <p:cNvPr id="11" name="Shape 8"/>
          <p:cNvSpPr/>
          <p:nvPr/>
        </p:nvSpPr>
        <p:spPr>
          <a:xfrm>
            <a:off x="932688" y="2194560"/>
            <a:ext cx="2249424" cy="329184"/>
          </a:xfrm>
          <a:prstGeom prst="roundRect">
            <a:avLst>
              <a:gd name="adj" fmla="val 50000"/>
            </a:avLst>
          </a:prstGeom>
          <a:solidFill>
            <a:srgbClr val="37375F"/>
          </a:solidFill>
          <a:ln w="12700">
            <a:solidFill>
              <a:srgbClr val="37375F">
                <a:alpha val="0"/>
              </a:srgbClr>
            </a:solidFill>
            <a:prstDash val="solid"/>
          </a:ln>
        </p:spPr>
      </p:sp>
      <p:sp>
        <p:nvSpPr>
          <p:cNvPr id="12" name="Text 9"/>
          <p:cNvSpPr/>
          <p:nvPr/>
        </p:nvSpPr>
        <p:spPr>
          <a:xfrm>
            <a:off x="1060704" y="2235708"/>
            <a:ext cx="1993392" cy="237744"/>
          </a:xfrm>
          <a:prstGeom prst="rect">
            <a:avLst/>
          </a:prstGeom>
          <a:noFill/>
          <a:ln/>
        </p:spPr>
        <p:txBody>
          <a:bodyPr wrap="square" lIns="0" tIns="0" rIns="0" bIns="0" rtlCol="0" anchor="ctr">
            <a:normAutofit/>
          </a:bodyPr>
          <a:lstStyle/>
          <a:p>
            <a:pPr algn="l" indent="0" marL="0">
              <a:buNone/>
            </a:pPr>
            <a:r>
              <a:rPr lang="en-US" sz="1120" b="1" spc="40" kern="0" dirty="0">
                <a:solidFill>
                  <a:srgbClr val="A999FF"/>
                </a:solidFill>
                <a:latin typeface="Inter" pitchFamily="34" charset="0"/>
                <a:ea typeface="Inter" pitchFamily="34" charset="-122"/>
                <a:cs typeface="Inter" pitchFamily="34" charset="-120"/>
              </a:rPr>
              <a:t>HYPOTHETICAL CASE</a:t>
            </a:r>
            <a:endParaRPr lang="en-US" sz="1120" dirty="0"/>
          </a:p>
        </p:txBody>
      </p:sp>
      <p:sp>
        <p:nvSpPr>
          <p:cNvPr id="13" name="Text 10"/>
          <p:cNvSpPr/>
          <p:nvPr/>
        </p:nvSpPr>
        <p:spPr>
          <a:xfrm>
            <a:off x="941832" y="2852928"/>
            <a:ext cx="4014216" cy="969264"/>
          </a:xfrm>
          <a:prstGeom prst="rect">
            <a:avLst/>
          </a:prstGeom>
          <a:noFill/>
          <a:ln/>
        </p:spPr>
        <p:txBody>
          <a:bodyPr wrap="square" lIns="0" tIns="0" rIns="0" bIns="0" rtlCol="0" anchor="t">
            <a:normAutofit/>
          </a:bodyPr>
          <a:lstStyle/>
          <a:p>
            <a:pPr algn="l" indent="0" marL="0">
              <a:buNone/>
            </a:pPr>
            <a:r>
              <a:rPr lang="en-US" sz="2740" b="1" dirty="0">
                <a:solidFill>
                  <a:srgbClr val="F5FAFF"/>
                </a:solidFill>
                <a:latin typeface="Inter Display" pitchFamily="34" charset="0"/>
                <a:ea typeface="Inter Display" pitchFamily="34" charset="-122"/>
                <a:cs typeface="Inter Display" pitchFamily="34" charset="-120"/>
              </a:rPr>
              <a:t>THE HIRING</a:t>
            </a:r>
            <a:endParaRPr lang="en-US" sz="2740" dirty="0"/>
          </a:p>
          <a:p>
            <a:pPr algn="l" indent="0" marL="0">
              <a:buNone/>
            </a:pPr>
            <a:r>
              <a:rPr lang="en-US" sz="2740" b="1" dirty="0">
                <a:solidFill>
                  <a:srgbClr val="F5FAFF"/>
                </a:solidFill>
                <a:latin typeface="Inter Display" pitchFamily="34" charset="0"/>
                <a:ea typeface="Inter Display" pitchFamily="34" charset="-122"/>
                <a:cs typeface="Inter Display" pitchFamily="34" charset="-120"/>
              </a:rPr>
              <a:t>ALGORITHM</a:t>
            </a:r>
            <a:endParaRPr lang="en-US" sz="2740" dirty="0"/>
          </a:p>
        </p:txBody>
      </p:sp>
      <p:sp>
        <p:nvSpPr>
          <p:cNvPr id="14" name="Shape 11"/>
          <p:cNvSpPr/>
          <p:nvPr/>
        </p:nvSpPr>
        <p:spPr>
          <a:xfrm>
            <a:off x="941832" y="4005072"/>
            <a:ext cx="3867912" cy="0"/>
          </a:xfrm>
          <a:prstGeom prst="line">
            <a:avLst/>
          </a:prstGeom>
          <a:noFill/>
          <a:ln w="25400">
            <a:solidFill>
              <a:srgbClr val="A999FF">
                <a:alpha val="70000"/>
              </a:srgbClr>
            </a:solidFill>
            <a:prstDash val="solid"/>
            <a:headEnd type="none"/>
            <a:tailEnd type="none"/>
          </a:ln>
        </p:spPr>
      </p:sp>
      <p:sp>
        <p:nvSpPr>
          <p:cNvPr id="15" name="Text 12"/>
          <p:cNvSpPr/>
          <p:nvPr/>
        </p:nvSpPr>
        <p:spPr>
          <a:xfrm>
            <a:off x="941832" y="4251960"/>
            <a:ext cx="3822192" cy="1389888"/>
          </a:xfrm>
          <a:prstGeom prst="rect">
            <a:avLst/>
          </a:prstGeom>
          <a:noFill/>
          <a:ln/>
        </p:spPr>
        <p:txBody>
          <a:bodyPr wrap="square" lIns="0" tIns="0" rIns="0" bIns="0" rtlCol="0" anchor="t">
            <a:normAutofit/>
          </a:bodyPr>
          <a:lstStyle/>
          <a:p>
            <a:pPr algn="l" indent="0" marL="0">
              <a:buNone/>
            </a:pPr>
            <a:r>
              <a:rPr lang="en-US" sz="1700" dirty="0">
                <a:solidFill>
                  <a:srgbClr val="C9D5E4"/>
                </a:solidFill>
                <a:latin typeface="Inter" pitchFamily="34" charset="0"/>
                <a:ea typeface="Inter" pitchFamily="34" charset="-122"/>
                <a:cs typeface="Inter" pitchFamily="34" charset="-120"/>
              </a:rPr>
              <a:t>A company uses AI to rank internship applicants. The shortlist arrives quickly, but one group appears less likely to be selected. The cause is still unclear.</a:t>
            </a:r>
            <a:endParaRPr lang="en-US" sz="1700" dirty="0"/>
          </a:p>
        </p:txBody>
      </p:sp>
      <p:sp>
        <p:nvSpPr>
          <p:cNvPr id="16" name="Text 13"/>
          <p:cNvSpPr/>
          <p:nvPr/>
        </p:nvSpPr>
        <p:spPr>
          <a:xfrm>
            <a:off x="5586984" y="1984248"/>
            <a:ext cx="5760720" cy="356616"/>
          </a:xfrm>
          <a:prstGeom prst="rect">
            <a:avLst/>
          </a:prstGeom>
          <a:noFill/>
          <a:ln/>
        </p:spPr>
        <p:txBody>
          <a:bodyPr wrap="square" lIns="0" tIns="0" rIns="0" bIns="0" rtlCol="0" anchor="ctr">
            <a:normAutofit/>
          </a:bodyPr>
          <a:lstStyle/>
          <a:p>
            <a:pPr algn="l" indent="0" marL="0">
              <a:buNone/>
            </a:pPr>
            <a:r>
              <a:rPr lang="en-US" sz="2080" b="1" dirty="0">
                <a:solidFill>
                  <a:srgbClr val="F5FAFF"/>
                </a:solidFill>
                <a:latin typeface="Inter Display" pitchFamily="34" charset="0"/>
                <a:ea typeface="Inter Display" pitchFamily="34" charset="-122"/>
                <a:cs typeface="Inter Display" pitchFamily="34" charset="-120"/>
              </a:rPr>
              <a:t>WHAT SHOULD HAPPEN NEXT?</a:t>
            </a:r>
            <a:endParaRPr lang="en-US" sz="2080" dirty="0"/>
          </a:p>
        </p:txBody>
      </p:sp>
      <p:sp>
        <p:nvSpPr>
          <p:cNvPr id="17" name="Shape 14"/>
          <p:cNvSpPr/>
          <p:nvPr/>
        </p:nvSpPr>
        <p:spPr>
          <a:xfrm>
            <a:off x="5586984" y="2532888"/>
            <a:ext cx="5934456" cy="923544"/>
          </a:xfrm>
          <a:prstGeom prst="roundRect">
            <a:avLst>
              <a:gd name="adj" fmla="val 17822"/>
            </a:avLst>
          </a:prstGeom>
          <a:solidFill>
            <a:srgbClr val="1A2A3F"/>
          </a:solidFill>
          <a:ln w="10160">
            <a:solidFill>
              <a:srgbClr val="435374"/>
            </a:solidFill>
            <a:prstDash val="solid"/>
          </a:ln>
        </p:spPr>
      </p:sp>
      <p:sp>
        <p:nvSpPr>
          <p:cNvPr id="18" name="Shape 15"/>
          <p:cNvSpPr/>
          <p:nvPr/>
        </p:nvSpPr>
        <p:spPr>
          <a:xfrm>
            <a:off x="5751576" y="2706624"/>
            <a:ext cx="557784" cy="539496"/>
          </a:xfrm>
          <a:prstGeom prst="roundRect">
            <a:avLst>
              <a:gd name="adj" fmla="val 28814"/>
            </a:avLst>
          </a:prstGeom>
          <a:solidFill>
            <a:srgbClr val="2D3B55"/>
          </a:solidFill>
          <a:ln w="12700">
            <a:solidFill>
              <a:srgbClr val="2D3B55">
                <a:alpha val="0"/>
              </a:srgbClr>
            </a:solidFill>
            <a:prstDash val="solid"/>
          </a:ln>
        </p:spPr>
      </p:sp>
      <p:sp>
        <p:nvSpPr>
          <p:cNvPr id="19" name="Text 16"/>
          <p:cNvSpPr/>
          <p:nvPr/>
        </p:nvSpPr>
        <p:spPr>
          <a:xfrm>
            <a:off x="5870448" y="2807208"/>
            <a:ext cx="301752" cy="274320"/>
          </a:xfrm>
          <a:prstGeom prst="rect">
            <a:avLst/>
          </a:prstGeom>
          <a:noFill/>
          <a:ln/>
        </p:spPr>
        <p:txBody>
          <a:bodyPr wrap="square" lIns="0" tIns="0" rIns="0" bIns="0" rtlCol="0" anchor="ctr">
            <a:normAutofit/>
          </a:bodyPr>
          <a:lstStyle/>
          <a:p>
            <a:pPr algn="ctr" indent="0" marL="0">
              <a:buNone/>
            </a:pPr>
            <a:r>
              <a:rPr lang="en-US" sz="1940" b="1" dirty="0">
                <a:solidFill>
                  <a:srgbClr val="A999FF"/>
                </a:solidFill>
                <a:latin typeface="Inter Display" pitchFamily="34" charset="0"/>
                <a:ea typeface="Inter Display" pitchFamily="34" charset="-122"/>
                <a:cs typeface="Inter Display" pitchFamily="34" charset="-120"/>
              </a:rPr>
              <a:t>A</a:t>
            </a:r>
            <a:endParaRPr lang="en-US" sz="1940" dirty="0"/>
          </a:p>
        </p:txBody>
      </p:sp>
      <p:sp>
        <p:nvSpPr>
          <p:cNvPr id="20" name="Text 17"/>
          <p:cNvSpPr/>
          <p:nvPr/>
        </p:nvSpPr>
        <p:spPr>
          <a:xfrm>
            <a:off x="6464808" y="2679192"/>
            <a:ext cx="4709160" cy="265176"/>
          </a:xfrm>
          <a:prstGeom prst="rect">
            <a:avLst/>
          </a:prstGeom>
          <a:noFill/>
          <a:ln/>
        </p:spPr>
        <p:txBody>
          <a:bodyPr wrap="square" lIns="0" tIns="0" rIns="0" bIns="0" rtlCol="0" anchor="ctr">
            <a:normAutofit/>
          </a:bodyPr>
          <a:lstStyle/>
          <a:p>
            <a:pPr algn="l" indent="0" marL="0">
              <a:buNone/>
            </a:pPr>
            <a:r>
              <a:rPr lang="en-US" sz="1710" b="1" dirty="0">
                <a:solidFill>
                  <a:srgbClr val="F5FAFF"/>
                </a:solidFill>
                <a:latin typeface="Inter" pitchFamily="34" charset="0"/>
                <a:ea typeface="Inter" pitchFamily="34" charset="-122"/>
                <a:cs typeface="Inter" pitchFamily="34" charset="-120"/>
              </a:rPr>
              <a:t>PAUSE AND AUDIT</a:t>
            </a:r>
            <a:endParaRPr lang="en-US" sz="1710" dirty="0"/>
          </a:p>
        </p:txBody>
      </p:sp>
      <p:sp>
        <p:nvSpPr>
          <p:cNvPr id="21" name="Text 18"/>
          <p:cNvSpPr/>
          <p:nvPr/>
        </p:nvSpPr>
        <p:spPr>
          <a:xfrm>
            <a:off x="6464808" y="3035808"/>
            <a:ext cx="4718304" cy="256032"/>
          </a:xfrm>
          <a:prstGeom prst="rect">
            <a:avLst/>
          </a:prstGeom>
          <a:noFill/>
          <a:ln/>
        </p:spPr>
        <p:txBody>
          <a:bodyPr wrap="square" lIns="0" tIns="0" rIns="0" bIns="0" rtlCol="0" anchor="ctr">
            <a:normAutofit/>
          </a:bodyPr>
          <a:lstStyle/>
          <a:p>
            <a:pPr algn="l" indent="0" marL="0">
              <a:buNone/>
            </a:pPr>
            <a:r>
              <a:rPr lang="en-US" sz="1375" dirty="0">
                <a:solidFill>
                  <a:srgbClr val="C9D5E4"/>
                </a:solidFill>
                <a:latin typeface="Inter" pitchFamily="34" charset="0"/>
                <a:ea typeface="Inter" pitchFamily="34" charset="-122"/>
                <a:cs typeface="Inter" pitchFamily="34" charset="-120"/>
              </a:rPr>
              <a:t>Prioritize fairness; accept possible delays.</a:t>
            </a:r>
            <a:endParaRPr lang="en-US" sz="1375" dirty="0"/>
          </a:p>
        </p:txBody>
      </p:sp>
      <p:sp>
        <p:nvSpPr>
          <p:cNvPr id="22" name="Shape 19"/>
          <p:cNvSpPr/>
          <p:nvPr/>
        </p:nvSpPr>
        <p:spPr>
          <a:xfrm>
            <a:off x="5586984" y="3621024"/>
            <a:ext cx="5934456" cy="923544"/>
          </a:xfrm>
          <a:prstGeom prst="roundRect">
            <a:avLst>
              <a:gd name="adj" fmla="val 17822"/>
            </a:avLst>
          </a:prstGeom>
          <a:solidFill>
            <a:srgbClr val="1A2A3F"/>
          </a:solidFill>
          <a:ln w="10160">
            <a:solidFill>
              <a:srgbClr val="435374"/>
            </a:solidFill>
            <a:prstDash val="solid"/>
          </a:ln>
        </p:spPr>
      </p:sp>
      <p:sp>
        <p:nvSpPr>
          <p:cNvPr id="23" name="Shape 20"/>
          <p:cNvSpPr/>
          <p:nvPr/>
        </p:nvSpPr>
        <p:spPr>
          <a:xfrm>
            <a:off x="5751576" y="3794760"/>
            <a:ext cx="557784" cy="539496"/>
          </a:xfrm>
          <a:prstGeom prst="roundRect">
            <a:avLst>
              <a:gd name="adj" fmla="val 28814"/>
            </a:avLst>
          </a:prstGeom>
          <a:solidFill>
            <a:srgbClr val="2D3B55"/>
          </a:solidFill>
          <a:ln w="12700">
            <a:solidFill>
              <a:srgbClr val="2D3B55">
                <a:alpha val="0"/>
              </a:srgbClr>
            </a:solidFill>
            <a:prstDash val="solid"/>
          </a:ln>
        </p:spPr>
      </p:sp>
      <p:sp>
        <p:nvSpPr>
          <p:cNvPr id="24" name="Text 21"/>
          <p:cNvSpPr/>
          <p:nvPr/>
        </p:nvSpPr>
        <p:spPr>
          <a:xfrm>
            <a:off x="5870448" y="3895344"/>
            <a:ext cx="301752" cy="274320"/>
          </a:xfrm>
          <a:prstGeom prst="rect">
            <a:avLst/>
          </a:prstGeom>
          <a:noFill/>
          <a:ln/>
        </p:spPr>
        <p:txBody>
          <a:bodyPr wrap="square" lIns="0" tIns="0" rIns="0" bIns="0" rtlCol="0" anchor="ctr">
            <a:normAutofit/>
          </a:bodyPr>
          <a:lstStyle/>
          <a:p>
            <a:pPr algn="ctr" indent="0" marL="0">
              <a:buNone/>
            </a:pPr>
            <a:r>
              <a:rPr lang="en-US" sz="1940" b="1" dirty="0">
                <a:solidFill>
                  <a:srgbClr val="4FE8BD"/>
                </a:solidFill>
                <a:latin typeface="Inter Display" pitchFamily="34" charset="0"/>
                <a:ea typeface="Inter Display" pitchFamily="34" charset="-122"/>
                <a:cs typeface="Inter Display" pitchFamily="34" charset="-120"/>
              </a:rPr>
              <a:t>B</a:t>
            </a:r>
            <a:endParaRPr lang="en-US" sz="1940" dirty="0"/>
          </a:p>
        </p:txBody>
      </p:sp>
      <p:sp>
        <p:nvSpPr>
          <p:cNvPr id="25" name="Text 22"/>
          <p:cNvSpPr/>
          <p:nvPr/>
        </p:nvSpPr>
        <p:spPr>
          <a:xfrm>
            <a:off x="6464808" y="3767328"/>
            <a:ext cx="4709160" cy="265176"/>
          </a:xfrm>
          <a:prstGeom prst="rect">
            <a:avLst/>
          </a:prstGeom>
          <a:noFill/>
          <a:ln/>
        </p:spPr>
        <p:txBody>
          <a:bodyPr wrap="square" lIns="0" tIns="0" rIns="0" bIns="0" rtlCol="0" anchor="ctr">
            <a:normAutofit/>
          </a:bodyPr>
          <a:lstStyle/>
          <a:p>
            <a:pPr algn="l" indent="0" marL="0">
              <a:buNone/>
            </a:pPr>
            <a:r>
              <a:rPr lang="en-US" sz="1710" b="1" dirty="0">
                <a:solidFill>
                  <a:srgbClr val="F5FAFF"/>
                </a:solidFill>
                <a:latin typeface="Inter" pitchFamily="34" charset="0"/>
                <a:ea typeface="Inter" pitchFamily="34" charset="-122"/>
                <a:cs typeface="Inter" pitchFamily="34" charset="-120"/>
              </a:rPr>
              <a:t>CONTINUE WITH SAFEGUARDS</a:t>
            </a:r>
            <a:endParaRPr lang="en-US" sz="1710" dirty="0"/>
          </a:p>
        </p:txBody>
      </p:sp>
      <p:sp>
        <p:nvSpPr>
          <p:cNvPr id="26" name="Text 23"/>
          <p:cNvSpPr/>
          <p:nvPr/>
        </p:nvSpPr>
        <p:spPr>
          <a:xfrm>
            <a:off x="6464808" y="4123944"/>
            <a:ext cx="4718304" cy="256032"/>
          </a:xfrm>
          <a:prstGeom prst="rect">
            <a:avLst/>
          </a:prstGeom>
          <a:noFill/>
          <a:ln/>
        </p:spPr>
        <p:txBody>
          <a:bodyPr wrap="square" lIns="0" tIns="0" rIns="0" bIns="0" rtlCol="0" anchor="ctr">
            <a:normAutofit/>
          </a:bodyPr>
          <a:lstStyle/>
          <a:p>
            <a:pPr algn="l" indent="0" marL="0">
              <a:buNone/>
            </a:pPr>
            <a:r>
              <a:rPr lang="en-US" sz="1375" dirty="0">
                <a:solidFill>
                  <a:srgbClr val="C9D5E4"/>
                </a:solidFill>
                <a:latin typeface="Inter" pitchFamily="34" charset="0"/>
                <a:ea typeface="Inter" pitchFamily="34" charset="-122"/>
                <a:cs typeface="Inter" pitchFamily="34" charset="-120"/>
              </a:rPr>
              <a:t>Use human review and independent checks.</a:t>
            </a:r>
            <a:endParaRPr lang="en-US" sz="1375" dirty="0"/>
          </a:p>
        </p:txBody>
      </p:sp>
      <p:sp>
        <p:nvSpPr>
          <p:cNvPr id="27" name="Shape 24"/>
          <p:cNvSpPr/>
          <p:nvPr/>
        </p:nvSpPr>
        <p:spPr>
          <a:xfrm>
            <a:off x="5586984" y="4709160"/>
            <a:ext cx="5934456" cy="923544"/>
          </a:xfrm>
          <a:prstGeom prst="roundRect">
            <a:avLst>
              <a:gd name="adj" fmla="val 17822"/>
            </a:avLst>
          </a:prstGeom>
          <a:solidFill>
            <a:srgbClr val="1A2A3F"/>
          </a:solidFill>
          <a:ln w="10160">
            <a:solidFill>
              <a:srgbClr val="435374"/>
            </a:solidFill>
            <a:prstDash val="solid"/>
          </a:ln>
        </p:spPr>
      </p:sp>
      <p:sp>
        <p:nvSpPr>
          <p:cNvPr id="28" name="Shape 25"/>
          <p:cNvSpPr/>
          <p:nvPr/>
        </p:nvSpPr>
        <p:spPr>
          <a:xfrm>
            <a:off x="5751576" y="4882896"/>
            <a:ext cx="557784" cy="539496"/>
          </a:xfrm>
          <a:prstGeom prst="roundRect">
            <a:avLst>
              <a:gd name="adj" fmla="val 28814"/>
            </a:avLst>
          </a:prstGeom>
          <a:solidFill>
            <a:srgbClr val="2D3B55"/>
          </a:solidFill>
          <a:ln w="12700">
            <a:solidFill>
              <a:srgbClr val="2D3B55">
                <a:alpha val="0"/>
              </a:srgbClr>
            </a:solidFill>
            <a:prstDash val="solid"/>
          </a:ln>
        </p:spPr>
      </p:sp>
      <p:sp>
        <p:nvSpPr>
          <p:cNvPr id="29" name="Text 26"/>
          <p:cNvSpPr/>
          <p:nvPr/>
        </p:nvSpPr>
        <p:spPr>
          <a:xfrm>
            <a:off x="5870448" y="4983480"/>
            <a:ext cx="301752" cy="274320"/>
          </a:xfrm>
          <a:prstGeom prst="rect">
            <a:avLst/>
          </a:prstGeom>
          <a:noFill/>
          <a:ln/>
        </p:spPr>
        <p:txBody>
          <a:bodyPr wrap="square" lIns="0" tIns="0" rIns="0" bIns="0" rtlCol="0" anchor="ctr">
            <a:normAutofit/>
          </a:bodyPr>
          <a:lstStyle/>
          <a:p>
            <a:pPr algn="ctr" indent="0" marL="0">
              <a:buNone/>
            </a:pPr>
            <a:r>
              <a:rPr lang="en-US" sz="1940" b="1" dirty="0">
                <a:solidFill>
                  <a:srgbClr val="FFCE87"/>
                </a:solidFill>
                <a:latin typeface="Inter Display" pitchFamily="34" charset="0"/>
                <a:ea typeface="Inter Display" pitchFamily="34" charset="-122"/>
                <a:cs typeface="Inter Display" pitchFamily="34" charset="-120"/>
              </a:rPr>
              <a:t>C</a:t>
            </a:r>
            <a:endParaRPr lang="en-US" sz="1940" dirty="0"/>
          </a:p>
        </p:txBody>
      </p:sp>
      <p:sp>
        <p:nvSpPr>
          <p:cNvPr id="30" name="Text 27"/>
          <p:cNvSpPr/>
          <p:nvPr/>
        </p:nvSpPr>
        <p:spPr>
          <a:xfrm>
            <a:off x="6464808" y="4855464"/>
            <a:ext cx="4709160" cy="265176"/>
          </a:xfrm>
          <a:prstGeom prst="rect">
            <a:avLst/>
          </a:prstGeom>
          <a:noFill/>
          <a:ln/>
        </p:spPr>
        <p:txBody>
          <a:bodyPr wrap="square" lIns="0" tIns="0" rIns="0" bIns="0" rtlCol="0" anchor="ctr">
            <a:normAutofit/>
          </a:bodyPr>
          <a:lstStyle/>
          <a:p>
            <a:pPr algn="l" indent="0" marL="0">
              <a:buNone/>
            </a:pPr>
            <a:r>
              <a:rPr lang="en-US" sz="1710" b="1" dirty="0">
                <a:solidFill>
                  <a:srgbClr val="F5FAFF"/>
                </a:solidFill>
                <a:latin typeface="Inter" pitchFamily="34" charset="0"/>
                <a:ea typeface="Inter" pitchFamily="34" charset="-122"/>
                <a:cs typeface="Inter" pitchFamily="34" charset="-120"/>
              </a:rPr>
              <a:t>LIMIT AI TO ADMIN TASKS</a:t>
            </a:r>
            <a:endParaRPr lang="en-US" sz="1710" dirty="0"/>
          </a:p>
        </p:txBody>
      </p:sp>
      <p:sp>
        <p:nvSpPr>
          <p:cNvPr id="31" name="Text 28"/>
          <p:cNvSpPr/>
          <p:nvPr/>
        </p:nvSpPr>
        <p:spPr>
          <a:xfrm>
            <a:off x="6464808" y="5212080"/>
            <a:ext cx="4718304" cy="256032"/>
          </a:xfrm>
          <a:prstGeom prst="rect">
            <a:avLst/>
          </a:prstGeom>
          <a:noFill/>
          <a:ln/>
        </p:spPr>
        <p:txBody>
          <a:bodyPr wrap="square" lIns="0" tIns="0" rIns="0" bIns="0" rtlCol="0" anchor="ctr">
            <a:normAutofit/>
          </a:bodyPr>
          <a:lstStyle/>
          <a:p>
            <a:pPr algn="l" indent="0" marL="0">
              <a:buNone/>
            </a:pPr>
            <a:r>
              <a:rPr lang="en-US" sz="1375" dirty="0">
                <a:solidFill>
                  <a:srgbClr val="C9D5E4"/>
                </a:solidFill>
                <a:latin typeface="Inter" pitchFamily="34" charset="0"/>
                <a:ea typeface="Inter" pitchFamily="34" charset="-122"/>
                <a:cs typeface="Inter" pitchFamily="34" charset="-120"/>
              </a:rPr>
              <a:t>Avoid automated rankings; do more manual work.</a:t>
            </a:r>
            <a:endParaRPr lang="en-US" sz="1375" dirty="0"/>
          </a:p>
        </p:txBody>
      </p:sp>
      <p:sp>
        <p:nvSpPr>
          <p:cNvPr id="32" name="Text 29"/>
          <p:cNvSpPr/>
          <p:nvPr/>
        </p:nvSpPr>
        <p:spPr>
          <a:xfrm>
            <a:off x="5614416" y="5833872"/>
            <a:ext cx="5852160" cy="347472"/>
          </a:xfrm>
          <a:prstGeom prst="rect">
            <a:avLst/>
          </a:prstGeom>
          <a:noFill/>
          <a:ln/>
        </p:spPr>
        <p:txBody>
          <a:bodyPr wrap="square" lIns="0" tIns="0" rIns="0" bIns="0" rtlCol="0" anchor="ctr">
            <a:normAutofit/>
          </a:bodyPr>
          <a:lstStyle/>
          <a:p>
            <a:pPr algn="l" indent="0" marL="0">
              <a:buNone/>
            </a:pPr>
            <a:r>
              <a:rPr lang="en-US" sz="1365" b="1" dirty="0">
                <a:solidFill>
                  <a:srgbClr val="A999FF"/>
                </a:solidFill>
                <a:latin typeface="Inter" pitchFamily="34" charset="0"/>
                <a:ea typeface="Inter" pitchFamily="34" charset="-122"/>
                <a:cs typeface="Inter" pitchFamily="34" charset="-120"/>
              </a:rPr>
              <a:t>Which option would you defend—and what evidence might change your mind?</a:t>
            </a:r>
            <a:endParaRPr lang="en-US" sz="1365"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80D17"/>
        </a:solidFill>
      </p:bgPr>
    </p:bg>
    <p:spTree>
      <p:nvGrpSpPr>
        <p:cNvPr id="1" name=""/>
        <p:cNvGrpSpPr/>
        <p:nvPr/>
      </p:nvGrpSpPr>
      <p:grpSpPr>
        <a:xfrm>
          <a:off x="0" y="0"/>
          <a:ext cx="0" cy="0"/>
          <a:chOff x="0" y="0"/>
          <a:chExt cx="0" cy="0"/>
        </a:xfrm>
      </p:grpSpPr>
      <p:pic>
        <p:nvPicPr>
          <p:cNvPr id="2" name="Image 0" descr="/mnt/data/ai_impact_deck/assets/bg_default.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658368" y="457200"/>
            <a:ext cx="4572000" cy="292608"/>
          </a:xfrm>
          <a:prstGeom prst="rect">
            <a:avLst/>
          </a:prstGeom>
          <a:noFill/>
          <a:ln/>
        </p:spPr>
        <p:txBody>
          <a:bodyPr wrap="square" lIns="0" tIns="0" rIns="0" bIns="0" rtlCol="0" anchor="ctr">
            <a:normAutofit/>
          </a:bodyPr>
          <a:lstStyle/>
          <a:p>
            <a:pPr algn="l" indent="0" marL="0">
              <a:buNone/>
            </a:pPr>
            <a:r>
              <a:rPr lang="en-US" sz="1220" b="1" spc="100" kern="0" dirty="0">
                <a:solidFill>
                  <a:srgbClr val="4FE8BD"/>
                </a:solidFill>
                <a:latin typeface="Inter" pitchFamily="34" charset="0"/>
                <a:ea typeface="Inter" pitchFamily="34" charset="-122"/>
                <a:cs typeface="Inter" pitchFamily="34" charset="-120"/>
              </a:rPr>
              <a:t>06  /  THE TAKEAWAY</a:t>
            </a:r>
            <a:endParaRPr lang="en-US" sz="1220" dirty="0"/>
          </a:p>
        </p:txBody>
      </p:sp>
      <p:sp>
        <p:nvSpPr>
          <p:cNvPr id="4" name="Text 1"/>
          <p:cNvSpPr/>
          <p:nvPr/>
        </p:nvSpPr>
        <p:spPr>
          <a:xfrm>
            <a:off x="649224" y="905256"/>
            <a:ext cx="7223760" cy="704088"/>
          </a:xfrm>
          <a:prstGeom prst="rect">
            <a:avLst/>
          </a:prstGeom>
          <a:noFill/>
          <a:ln/>
        </p:spPr>
        <p:txBody>
          <a:bodyPr wrap="square" lIns="0" tIns="0" rIns="0" bIns="0" rtlCol="0" anchor="ctr">
            <a:normAutofit/>
          </a:bodyPr>
          <a:lstStyle/>
          <a:p>
            <a:pPr algn="l" indent="0" marL="0">
              <a:buNone/>
            </a:pPr>
            <a:r>
              <a:rPr lang="en-US" sz="5250" b="1" dirty="0">
                <a:solidFill>
                  <a:srgbClr val="F5FAFF"/>
                </a:solidFill>
                <a:latin typeface="Inter Display" pitchFamily="34" charset="0"/>
                <a:ea typeface="Inter Display" pitchFamily="34" charset="-122"/>
                <a:cs typeface="Inter Display" pitchFamily="34" charset="-120"/>
              </a:rPr>
              <a:t>USE AI.</a:t>
            </a:r>
            <a:endParaRPr lang="en-US" sz="5250" dirty="0"/>
          </a:p>
        </p:txBody>
      </p:sp>
      <p:sp>
        <p:nvSpPr>
          <p:cNvPr id="5" name="Text 2"/>
          <p:cNvSpPr/>
          <p:nvPr/>
        </p:nvSpPr>
        <p:spPr>
          <a:xfrm>
            <a:off x="649224" y="1636776"/>
            <a:ext cx="10195560" cy="694944"/>
          </a:xfrm>
          <a:prstGeom prst="rect">
            <a:avLst/>
          </a:prstGeom>
          <a:noFill/>
          <a:ln/>
        </p:spPr>
        <p:txBody>
          <a:bodyPr wrap="square" lIns="0" tIns="0" rIns="0" bIns="0" rtlCol="0" anchor="ctr">
            <a:normAutofit/>
          </a:bodyPr>
          <a:lstStyle/>
          <a:p>
            <a:pPr algn="l" indent="0" marL="0">
              <a:buNone/>
            </a:pPr>
            <a:r>
              <a:rPr lang="en-US" sz="4810" b="1" dirty="0">
                <a:solidFill>
                  <a:srgbClr val="4FE8BD"/>
                </a:solidFill>
                <a:latin typeface="Inter Display" pitchFamily="34" charset="0"/>
                <a:ea typeface="Inter Display" pitchFamily="34" charset="-122"/>
                <a:cs typeface="Inter Display" pitchFamily="34" charset="-120"/>
              </a:rPr>
              <a:t>KEEP YOUR JUDGMENT.</a:t>
            </a:r>
            <a:endParaRPr lang="en-US" sz="4810" dirty="0"/>
          </a:p>
        </p:txBody>
      </p:sp>
      <p:sp>
        <p:nvSpPr>
          <p:cNvPr id="6" name="Text 3"/>
          <p:cNvSpPr/>
          <p:nvPr/>
        </p:nvSpPr>
        <p:spPr>
          <a:xfrm>
            <a:off x="667512" y="2514600"/>
            <a:ext cx="8229600" cy="301752"/>
          </a:xfrm>
          <a:prstGeom prst="rect">
            <a:avLst/>
          </a:prstGeom>
          <a:noFill/>
          <a:ln/>
        </p:spPr>
        <p:txBody>
          <a:bodyPr wrap="square" lIns="0" tIns="0" rIns="0" bIns="0" rtlCol="0" anchor="ctr">
            <a:normAutofit/>
          </a:bodyPr>
          <a:lstStyle/>
          <a:p>
            <a:pPr algn="l" indent="0" marL="0">
              <a:buNone/>
            </a:pPr>
            <a:r>
              <a:rPr lang="en-US" sz="1700" dirty="0">
                <a:solidFill>
                  <a:srgbClr val="C9D5E4"/>
                </a:solidFill>
                <a:latin typeface="Inter" pitchFamily="34" charset="0"/>
                <a:ea typeface="Inter" pitchFamily="34" charset="-122"/>
                <a:cs typeface="Inter" pitchFamily="34" charset="-120"/>
              </a:rPr>
              <a:t>Five habits for responsible AI use</a:t>
            </a:r>
            <a:endParaRPr lang="en-US" sz="1700" dirty="0"/>
          </a:p>
        </p:txBody>
      </p:sp>
      <p:sp>
        <p:nvSpPr>
          <p:cNvPr id="7" name="Shape 4"/>
          <p:cNvSpPr/>
          <p:nvPr/>
        </p:nvSpPr>
        <p:spPr>
          <a:xfrm>
            <a:off x="685800" y="3136392"/>
            <a:ext cx="3291840" cy="1152144"/>
          </a:xfrm>
          <a:prstGeom prst="roundRect">
            <a:avLst>
              <a:gd name="adj" fmla="val 12698"/>
            </a:avLst>
          </a:prstGeom>
          <a:solidFill>
            <a:srgbClr val="17273C"/>
          </a:solidFill>
          <a:ln w="10160">
            <a:solidFill>
              <a:srgbClr val="2C4F62"/>
            </a:solidFill>
            <a:prstDash val="solid"/>
          </a:ln>
        </p:spPr>
      </p:sp>
      <p:pic>
        <p:nvPicPr>
          <p:cNvPr id="8" name="Image 1" descr="/mnt/data/ai_impact_deck/assets/ic_verify_4FE8BD.png">    </p:cNvPr>
          <p:cNvPicPr>
            <a:picLocks noChangeAspect="1"/>
          </p:cNvPicPr>
          <p:nvPr/>
        </p:nvPicPr>
        <p:blipFill>
          <a:blip r:embed="rId2"/>
          <a:stretch>
            <a:fillRect/>
          </a:stretch>
        </p:blipFill>
        <p:spPr>
          <a:xfrm>
            <a:off x="868680" y="3337560"/>
            <a:ext cx="347472" cy="347472"/>
          </a:xfrm>
          <a:prstGeom prst="rect">
            <a:avLst/>
          </a:prstGeom>
        </p:spPr>
      </p:pic>
      <p:sp>
        <p:nvSpPr>
          <p:cNvPr id="9" name="Text 5"/>
          <p:cNvSpPr/>
          <p:nvPr/>
        </p:nvSpPr>
        <p:spPr>
          <a:xfrm>
            <a:off x="3291840" y="3300984"/>
            <a:ext cx="411480" cy="265176"/>
          </a:xfrm>
          <a:prstGeom prst="rect">
            <a:avLst/>
          </a:prstGeom>
          <a:noFill/>
          <a:ln/>
        </p:spPr>
        <p:txBody>
          <a:bodyPr wrap="square" lIns="0" tIns="0" rIns="0" bIns="0" rtlCol="0" anchor="ctr">
            <a:normAutofit/>
          </a:bodyPr>
          <a:lstStyle/>
          <a:p>
            <a:pPr algn="r" indent="0" marL="0">
              <a:buNone/>
            </a:pPr>
            <a:r>
              <a:rPr lang="en-US" sz="1200" b="1" dirty="0">
                <a:solidFill>
                  <a:srgbClr val="607991"/>
                </a:solidFill>
                <a:latin typeface="Inter" pitchFamily="34" charset="0"/>
                <a:ea typeface="Inter" pitchFamily="34" charset="-122"/>
                <a:cs typeface="Inter" pitchFamily="34" charset="-120"/>
              </a:rPr>
              <a:t>01</a:t>
            </a:r>
            <a:endParaRPr lang="en-US" sz="1200" dirty="0"/>
          </a:p>
        </p:txBody>
      </p:sp>
      <p:sp>
        <p:nvSpPr>
          <p:cNvPr id="10" name="Text 6"/>
          <p:cNvSpPr/>
          <p:nvPr/>
        </p:nvSpPr>
        <p:spPr>
          <a:xfrm>
            <a:off x="1353312" y="3264408"/>
            <a:ext cx="1956816" cy="338328"/>
          </a:xfrm>
          <a:prstGeom prst="rect">
            <a:avLst/>
          </a:prstGeom>
          <a:noFill/>
          <a:ln/>
        </p:spPr>
        <p:txBody>
          <a:bodyPr wrap="square" lIns="0" tIns="0" rIns="0" bIns="0" rtlCol="0" anchor="ctr">
            <a:normAutofit/>
          </a:bodyPr>
          <a:lstStyle/>
          <a:p>
            <a:pPr algn="l" indent="0" marL="0">
              <a:buNone/>
            </a:pPr>
            <a:r>
              <a:rPr lang="en-US" sz="1800" b="1" dirty="0">
                <a:solidFill>
                  <a:srgbClr val="F5FAFF"/>
                </a:solidFill>
                <a:latin typeface="Inter" pitchFamily="34" charset="0"/>
                <a:ea typeface="Inter" pitchFamily="34" charset="-122"/>
                <a:cs typeface="Inter" pitchFamily="34" charset="-120"/>
              </a:rPr>
              <a:t>VERIFY</a:t>
            </a:r>
            <a:endParaRPr lang="en-US" sz="1800" dirty="0"/>
          </a:p>
        </p:txBody>
      </p:sp>
      <p:sp>
        <p:nvSpPr>
          <p:cNvPr id="11" name="Text 7"/>
          <p:cNvSpPr/>
          <p:nvPr/>
        </p:nvSpPr>
        <p:spPr>
          <a:xfrm>
            <a:off x="1353312" y="3657600"/>
            <a:ext cx="2386584" cy="493776"/>
          </a:xfrm>
          <a:prstGeom prst="rect">
            <a:avLst/>
          </a:prstGeom>
          <a:noFill/>
          <a:ln/>
        </p:spPr>
        <p:txBody>
          <a:bodyPr wrap="square" lIns="0" tIns="0" rIns="0" bIns="0" rtlCol="0" anchor="t">
            <a:normAutofit/>
          </a:bodyPr>
          <a:lstStyle/>
          <a:p>
            <a:pPr algn="l" indent="0" marL="0">
              <a:buNone/>
            </a:pPr>
            <a:r>
              <a:rPr lang="en-US" sz="1365" dirty="0">
                <a:solidFill>
                  <a:srgbClr val="C9D5E4"/>
                </a:solidFill>
                <a:latin typeface="Inter" pitchFamily="34" charset="0"/>
                <a:ea typeface="Inter" pitchFamily="34" charset="-122"/>
                <a:cs typeface="Inter" pitchFamily="34" charset="-120"/>
              </a:rPr>
              <a:t>Check facts, claims and sources.</a:t>
            </a:r>
            <a:endParaRPr lang="en-US" sz="1365" dirty="0"/>
          </a:p>
        </p:txBody>
      </p:sp>
      <p:sp>
        <p:nvSpPr>
          <p:cNvPr id="12" name="Shape 8"/>
          <p:cNvSpPr/>
          <p:nvPr/>
        </p:nvSpPr>
        <p:spPr>
          <a:xfrm>
            <a:off x="4471416" y="3136392"/>
            <a:ext cx="3291840" cy="1152144"/>
          </a:xfrm>
          <a:prstGeom prst="roundRect">
            <a:avLst>
              <a:gd name="adj" fmla="val 12698"/>
            </a:avLst>
          </a:prstGeom>
          <a:solidFill>
            <a:srgbClr val="17273C"/>
          </a:solidFill>
          <a:ln w="10160">
            <a:solidFill>
              <a:srgbClr val="2C4F62"/>
            </a:solidFill>
            <a:prstDash val="solid"/>
          </a:ln>
        </p:spPr>
      </p:sp>
      <p:pic>
        <p:nvPicPr>
          <p:cNvPr id="13" name="Image 2" descr="/mnt/data/ai_impact_deck/assets/ic_protect_4FE8BD.png">    </p:cNvPr>
          <p:cNvPicPr>
            <a:picLocks noChangeAspect="1"/>
          </p:cNvPicPr>
          <p:nvPr/>
        </p:nvPicPr>
        <p:blipFill>
          <a:blip r:embed="rId3"/>
          <a:stretch>
            <a:fillRect/>
          </a:stretch>
        </p:blipFill>
        <p:spPr>
          <a:xfrm>
            <a:off x="4654296" y="3337560"/>
            <a:ext cx="347472" cy="347472"/>
          </a:xfrm>
          <a:prstGeom prst="rect">
            <a:avLst/>
          </a:prstGeom>
        </p:spPr>
      </p:pic>
      <p:sp>
        <p:nvSpPr>
          <p:cNvPr id="14" name="Text 9"/>
          <p:cNvSpPr/>
          <p:nvPr/>
        </p:nvSpPr>
        <p:spPr>
          <a:xfrm>
            <a:off x="7077456" y="3300984"/>
            <a:ext cx="411480" cy="265176"/>
          </a:xfrm>
          <a:prstGeom prst="rect">
            <a:avLst/>
          </a:prstGeom>
          <a:noFill/>
          <a:ln/>
        </p:spPr>
        <p:txBody>
          <a:bodyPr wrap="square" lIns="0" tIns="0" rIns="0" bIns="0" rtlCol="0" anchor="ctr">
            <a:normAutofit/>
          </a:bodyPr>
          <a:lstStyle/>
          <a:p>
            <a:pPr algn="r" indent="0" marL="0">
              <a:buNone/>
            </a:pPr>
            <a:r>
              <a:rPr lang="en-US" sz="1200" b="1" dirty="0">
                <a:solidFill>
                  <a:srgbClr val="607991"/>
                </a:solidFill>
                <a:latin typeface="Inter" pitchFamily="34" charset="0"/>
                <a:ea typeface="Inter" pitchFamily="34" charset="-122"/>
                <a:cs typeface="Inter" pitchFamily="34" charset="-120"/>
              </a:rPr>
              <a:t>02</a:t>
            </a:r>
            <a:endParaRPr lang="en-US" sz="1200" dirty="0"/>
          </a:p>
        </p:txBody>
      </p:sp>
      <p:sp>
        <p:nvSpPr>
          <p:cNvPr id="15" name="Text 10"/>
          <p:cNvSpPr/>
          <p:nvPr/>
        </p:nvSpPr>
        <p:spPr>
          <a:xfrm>
            <a:off x="5138928" y="3264408"/>
            <a:ext cx="1956816" cy="338328"/>
          </a:xfrm>
          <a:prstGeom prst="rect">
            <a:avLst/>
          </a:prstGeom>
          <a:noFill/>
          <a:ln/>
        </p:spPr>
        <p:txBody>
          <a:bodyPr wrap="square" lIns="0" tIns="0" rIns="0" bIns="0" rtlCol="0" anchor="ctr">
            <a:normAutofit/>
          </a:bodyPr>
          <a:lstStyle/>
          <a:p>
            <a:pPr algn="l" indent="0" marL="0">
              <a:buNone/>
            </a:pPr>
            <a:r>
              <a:rPr lang="en-US" sz="1800" b="1" dirty="0">
                <a:solidFill>
                  <a:srgbClr val="F5FAFF"/>
                </a:solidFill>
                <a:latin typeface="Inter" pitchFamily="34" charset="0"/>
                <a:ea typeface="Inter" pitchFamily="34" charset="-122"/>
                <a:cs typeface="Inter" pitchFamily="34" charset="-120"/>
              </a:rPr>
              <a:t>PROTECT</a:t>
            </a:r>
            <a:endParaRPr lang="en-US" sz="1800" dirty="0"/>
          </a:p>
        </p:txBody>
      </p:sp>
      <p:sp>
        <p:nvSpPr>
          <p:cNvPr id="16" name="Text 11"/>
          <p:cNvSpPr/>
          <p:nvPr/>
        </p:nvSpPr>
        <p:spPr>
          <a:xfrm>
            <a:off x="5138928" y="3657600"/>
            <a:ext cx="2386584" cy="493776"/>
          </a:xfrm>
          <a:prstGeom prst="rect">
            <a:avLst/>
          </a:prstGeom>
          <a:noFill/>
          <a:ln/>
        </p:spPr>
        <p:txBody>
          <a:bodyPr wrap="square" lIns="0" tIns="0" rIns="0" bIns="0" rtlCol="0" anchor="t">
            <a:normAutofit/>
          </a:bodyPr>
          <a:lstStyle/>
          <a:p>
            <a:pPr algn="l" indent="0" marL="0">
              <a:buNone/>
            </a:pPr>
            <a:r>
              <a:rPr lang="en-US" sz="1365" dirty="0">
                <a:solidFill>
                  <a:srgbClr val="C9D5E4"/>
                </a:solidFill>
                <a:latin typeface="Inter" pitchFamily="34" charset="0"/>
                <a:ea typeface="Inter" pitchFamily="34" charset="-122"/>
                <a:cs typeface="Inter" pitchFamily="34" charset="-120"/>
              </a:rPr>
              <a:t>Keep sensitive information private.</a:t>
            </a:r>
            <a:endParaRPr lang="en-US" sz="1365" dirty="0"/>
          </a:p>
        </p:txBody>
      </p:sp>
      <p:sp>
        <p:nvSpPr>
          <p:cNvPr id="17" name="Shape 12"/>
          <p:cNvSpPr/>
          <p:nvPr/>
        </p:nvSpPr>
        <p:spPr>
          <a:xfrm>
            <a:off x="8257032" y="3136392"/>
            <a:ext cx="3291840" cy="1152144"/>
          </a:xfrm>
          <a:prstGeom prst="roundRect">
            <a:avLst>
              <a:gd name="adj" fmla="val 12698"/>
            </a:avLst>
          </a:prstGeom>
          <a:solidFill>
            <a:srgbClr val="17273C"/>
          </a:solidFill>
          <a:ln w="10160">
            <a:solidFill>
              <a:srgbClr val="2C4F62"/>
            </a:solidFill>
            <a:prstDash val="solid"/>
          </a:ln>
        </p:spPr>
      </p:sp>
      <p:pic>
        <p:nvPicPr>
          <p:cNvPr id="18" name="Image 3" descr="/mnt/data/ai_impact_deck/assets/ic_question_4FE8BD.png">    </p:cNvPr>
          <p:cNvPicPr>
            <a:picLocks noChangeAspect="1"/>
          </p:cNvPicPr>
          <p:nvPr/>
        </p:nvPicPr>
        <p:blipFill>
          <a:blip r:embed="rId4"/>
          <a:stretch>
            <a:fillRect/>
          </a:stretch>
        </p:blipFill>
        <p:spPr>
          <a:xfrm>
            <a:off x="8439912" y="3337560"/>
            <a:ext cx="347472" cy="347472"/>
          </a:xfrm>
          <a:prstGeom prst="rect">
            <a:avLst/>
          </a:prstGeom>
        </p:spPr>
      </p:pic>
      <p:sp>
        <p:nvSpPr>
          <p:cNvPr id="19" name="Text 13"/>
          <p:cNvSpPr/>
          <p:nvPr/>
        </p:nvSpPr>
        <p:spPr>
          <a:xfrm>
            <a:off x="10863072" y="3300984"/>
            <a:ext cx="411480" cy="265176"/>
          </a:xfrm>
          <a:prstGeom prst="rect">
            <a:avLst/>
          </a:prstGeom>
          <a:noFill/>
          <a:ln/>
        </p:spPr>
        <p:txBody>
          <a:bodyPr wrap="square" lIns="0" tIns="0" rIns="0" bIns="0" rtlCol="0" anchor="ctr">
            <a:normAutofit/>
          </a:bodyPr>
          <a:lstStyle/>
          <a:p>
            <a:pPr algn="r" indent="0" marL="0">
              <a:buNone/>
            </a:pPr>
            <a:r>
              <a:rPr lang="en-US" sz="1200" b="1" dirty="0">
                <a:solidFill>
                  <a:srgbClr val="607991"/>
                </a:solidFill>
                <a:latin typeface="Inter" pitchFamily="34" charset="0"/>
                <a:ea typeface="Inter" pitchFamily="34" charset="-122"/>
                <a:cs typeface="Inter" pitchFamily="34" charset="-120"/>
              </a:rPr>
              <a:t>03</a:t>
            </a:r>
            <a:endParaRPr lang="en-US" sz="1200" dirty="0"/>
          </a:p>
        </p:txBody>
      </p:sp>
      <p:sp>
        <p:nvSpPr>
          <p:cNvPr id="20" name="Text 14"/>
          <p:cNvSpPr/>
          <p:nvPr/>
        </p:nvSpPr>
        <p:spPr>
          <a:xfrm>
            <a:off x="8924544" y="3264408"/>
            <a:ext cx="1956816" cy="338328"/>
          </a:xfrm>
          <a:prstGeom prst="rect">
            <a:avLst/>
          </a:prstGeom>
          <a:noFill/>
          <a:ln/>
        </p:spPr>
        <p:txBody>
          <a:bodyPr wrap="square" lIns="0" tIns="0" rIns="0" bIns="0" rtlCol="0" anchor="ctr">
            <a:normAutofit/>
          </a:bodyPr>
          <a:lstStyle/>
          <a:p>
            <a:pPr algn="l" indent="0" marL="0">
              <a:buNone/>
            </a:pPr>
            <a:r>
              <a:rPr lang="en-US" sz="1800" b="1" dirty="0">
                <a:solidFill>
                  <a:srgbClr val="F5FAFF"/>
                </a:solidFill>
                <a:latin typeface="Inter" pitchFamily="34" charset="0"/>
                <a:ea typeface="Inter" pitchFamily="34" charset="-122"/>
                <a:cs typeface="Inter" pitchFamily="34" charset="-120"/>
              </a:rPr>
              <a:t>QUESTION</a:t>
            </a:r>
            <a:endParaRPr lang="en-US" sz="1800" dirty="0"/>
          </a:p>
        </p:txBody>
      </p:sp>
      <p:sp>
        <p:nvSpPr>
          <p:cNvPr id="21" name="Text 15"/>
          <p:cNvSpPr/>
          <p:nvPr/>
        </p:nvSpPr>
        <p:spPr>
          <a:xfrm>
            <a:off x="8924544" y="3657600"/>
            <a:ext cx="2386584" cy="493776"/>
          </a:xfrm>
          <a:prstGeom prst="rect">
            <a:avLst/>
          </a:prstGeom>
          <a:noFill/>
          <a:ln/>
        </p:spPr>
        <p:txBody>
          <a:bodyPr wrap="square" lIns="0" tIns="0" rIns="0" bIns="0" rtlCol="0" anchor="t">
            <a:normAutofit/>
          </a:bodyPr>
          <a:lstStyle/>
          <a:p>
            <a:pPr algn="l" indent="0" marL="0">
              <a:buNone/>
            </a:pPr>
            <a:r>
              <a:rPr lang="en-US" sz="1365" dirty="0">
                <a:solidFill>
                  <a:srgbClr val="C9D5E4"/>
                </a:solidFill>
                <a:latin typeface="Inter" pitchFamily="34" charset="0"/>
                <a:ea typeface="Inter" pitchFamily="34" charset="-122"/>
                <a:cs typeface="Inter" pitchFamily="34" charset="-120"/>
              </a:rPr>
              <a:t>Notice bias and missing perspectives.</a:t>
            </a:r>
            <a:endParaRPr lang="en-US" sz="1365" dirty="0"/>
          </a:p>
        </p:txBody>
      </p:sp>
      <p:sp>
        <p:nvSpPr>
          <p:cNvPr id="22" name="Shape 16"/>
          <p:cNvSpPr/>
          <p:nvPr/>
        </p:nvSpPr>
        <p:spPr>
          <a:xfrm>
            <a:off x="2551176" y="4507992"/>
            <a:ext cx="3291840" cy="1152144"/>
          </a:xfrm>
          <a:prstGeom prst="roundRect">
            <a:avLst>
              <a:gd name="adj" fmla="val 12698"/>
            </a:avLst>
          </a:prstGeom>
          <a:solidFill>
            <a:srgbClr val="17273C"/>
          </a:solidFill>
          <a:ln w="10160">
            <a:solidFill>
              <a:srgbClr val="2C4F62"/>
            </a:solidFill>
            <a:prstDash val="solid"/>
          </a:ln>
        </p:spPr>
      </p:sp>
      <p:pic>
        <p:nvPicPr>
          <p:cNvPr id="23" name="Image 4" descr="/mnt/data/ai_impact_deck/assets/ic_disclose_4FE8BD.png">    </p:cNvPr>
          <p:cNvPicPr>
            <a:picLocks noChangeAspect="1"/>
          </p:cNvPicPr>
          <p:nvPr/>
        </p:nvPicPr>
        <p:blipFill>
          <a:blip r:embed="rId5"/>
          <a:stretch>
            <a:fillRect/>
          </a:stretch>
        </p:blipFill>
        <p:spPr>
          <a:xfrm>
            <a:off x="2734056" y="4709160"/>
            <a:ext cx="347472" cy="347472"/>
          </a:xfrm>
          <a:prstGeom prst="rect">
            <a:avLst/>
          </a:prstGeom>
        </p:spPr>
      </p:pic>
      <p:sp>
        <p:nvSpPr>
          <p:cNvPr id="24" name="Text 17"/>
          <p:cNvSpPr/>
          <p:nvPr/>
        </p:nvSpPr>
        <p:spPr>
          <a:xfrm>
            <a:off x="5157216" y="4672584"/>
            <a:ext cx="411480" cy="265176"/>
          </a:xfrm>
          <a:prstGeom prst="rect">
            <a:avLst/>
          </a:prstGeom>
          <a:noFill/>
          <a:ln/>
        </p:spPr>
        <p:txBody>
          <a:bodyPr wrap="square" lIns="0" tIns="0" rIns="0" bIns="0" rtlCol="0" anchor="ctr">
            <a:normAutofit/>
          </a:bodyPr>
          <a:lstStyle/>
          <a:p>
            <a:pPr algn="r" indent="0" marL="0">
              <a:buNone/>
            </a:pPr>
            <a:r>
              <a:rPr lang="en-US" sz="1200" b="1" dirty="0">
                <a:solidFill>
                  <a:srgbClr val="607991"/>
                </a:solidFill>
                <a:latin typeface="Inter" pitchFamily="34" charset="0"/>
                <a:ea typeface="Inter" pitchFamily="34" charset="-122"/>
                <a:cs typeface="Inter" pitchFamily="34" charset="-120"/>
              </a:rPr>
              <a:t>04</a:t>
            </a:r>
            <a:endParaRPr lang="en-US" sz="1200" dirty="0"/>
          </a:p>
        </p:txBody>
      </p:sp>
      <p:sp>
        <p:nvSpPr>
          <p:cNvPr id="25" name="Text 18"/>
          <p:cNvSpPr/>
          <p:nvPr/>
        </p:nvSpPr>
        <p:spPr>
          <a:xfrm>
            <a:off x="3218688" y="4636008"/>
            <a:ext cx="1956816" cy="338328"/>
          </a:xfrm>
          <a:prstGeom prst="rect">
            <a:avLst/>
          </a:prstGeom>
          <a:noFill/>
          <a:ln/>
        </p:spPr>
        <p:txBody>
          <a:bodyPr wrap="square" lIns="0" tIns="0" rIns="0" bIns="0" rtlCol="0" anchor="ctr">
            <a:normAutofit/>
          </a:bodyPr>
          <a:lstStyle/>
          <a:p>
            <a:pPr algn="l" indent="0" marL="0">
              <a:buNone/>
            </a:pPr>
            <a:r>
              <a:rPr lang="en-US" sz="1800" b="1" dirty="0">
                <a:solidFill>
                  <a:srgbClr val="F5FAFF"/>
                </a:solidFill>
                <a:latin typeface="Inter" pitchFamily="34" charset="0"/>
                <a:ea typeface="Inter" pitchFamily="34" charset="-122"/>
                <a:cs typeface="Inter" pitchFamily="34" charset="-120"/>
              </a:rPr>
              <a:t>DISCLOSE</a:t>
            </a:r>
            <a:endParaRPr lang="en-US" sz="1800" dirty="0"/>
          </a:p>
        </p:txBody>
      </p:sp>
      <p:sp>
        <p:nvSpPr>
          <p:cNvPr id="26" name="Text 19"/>
          <p:cNvSpPr/>
          <p:nvPr/>
        </p:nvSpPr>
        <p:spPr>
          <a:xfrm>
            <a:off x="3218688" y="5029200"/>
            <a:ext cx="2386584" cy="493776"/>
          </a:xfrm>
          <a:prstGeom prst="rect">
            <a:avLst/>
          </a:prstGeom>
          <a:noFill/>
          <a:ln/>
        </p:spPr>
        <p:txBody>
          <a:bodyPr wrap="square" lIns="0" tIns="0" rIns="0" bIns="0" rtlCol="0" anchor="t">
            <a:normAutofit/>
          </a:bodyPr>
          <a:lstStyle/>
          <a:p>
            <a:pPr algn="l" indent="0" marL="0">
              <a:buNone/>
            </a:pPr>
            <a:r>
              <a:rPr lang="en-US" sz="1365" dirty="0">
                <a:solidFill>
                  <a:srgbClr val="C9D5E4"/>
                </a:solidFill>
                <a:latin typeface="Inter" pitchFamily="34" charset="0"/>
                <a:ea typeface="Inter" pitchFamily="34" charset="-122"/>
                <a:cs typeface="Inter" pitchFamily="34" charset="-120"/>
              </a:rPr>
              <a:t>Be open about meaningful AI assistance.</a:t>
            </a:r>
            <a:endParaRPr lang="en-US" sz="1365" dirty="0"/>
          </a:p>
        </p:txBody>
      </p:sp>
      <p:sp>
        <p:nvSpPr>
          <p:cNvPr id="27" name="Shape 20"/>
          <p:cNvSpPr/>
          <p:nvPr/>
        </p:nvSpPr>
        <p:spPr>
          <a:xfrm>
            <a:off x="6336792" y="4507992"/>
            <a:ext cx="3291840" cy="1152144"/>
          </a:xfrm>
          <a:prstGeom prst="roundRect">
            <a:avLst>
              <a:gd name="adj" fmla="val 12698"/>
            </a:avLst>
          </a:prstGeom>
          <a:solidFill>
            <a:srgbClr val="17273C"/>
          </a:solidFill>
          <a:ln w="10160">
            <a:solidFill>
              <a:srgbClr val="2C4F62"/>
            </a:solidFill>
            <a:prstDash val="solid"/>
          </a:ln>
        </p:spPr>
      </p:sp>
      <p:pic>
        <p:nvPicPr>
          <p:cNvPr id="28" name="Image 5" descr="/mnt/data/ai_impact_deck/assets/ic_practice_4FE8BD.png">    </p:cNvPr>
          <p:cNvPicPr>
            <a:picLocks noChangeAspect="1"/>
          </p:cNvPicPr>
          <p:nvPr/>
        </p:nvPicPr>
        <p:blipFill>
          <a:blip r:embed="rId6"/>
          <a:stretch>
            <a:fillRect/>
          </a:stretch>
        </p:blipFill>
        <p:spPr>
          <a:xfrm>
            <a:off x="6519672" y="4709160"/>
            <a:ext cx="347472" cy="347472"/>
          </a:xfrm>
          <a:prstGeom prst="rect">
            <a:avLst/>
          </a:prstGeom>
        </p:spPr>
      </p:pic>
      <p:sp>
        <p:nvSpPr>
          <p:cNvPr id="29" name="Text 21"/>
          <p:cNvSpPr/>
          <p:nvPr/>
        </p:nvSpPr>
        <p:spPr>
          <a:xfrm>
            <a:off x="8942832" y="4672584"/>
            <a:ext cx="411480" cy="265176"/>
          </a:xfrm>
          <a:prstGeom prst="rect">
            <a:avLst/>
          </a:prstGeom>
          <a:noFill/>
          <a:ln/>
        </p:spPr>
        <p:txBody>
          <a:bodyPr wrap="square" lIns="0" tIns="0" rIns="0" bIns="0" rtlCol="0" anchor="ctr">
            <a:normAutofit/>
          </a:bodyPr>
          <a:lstStyle/>
          <a:p>
            <a:pPr algn="r" indent="0" marL="0">
              <a:buNone/>
            </a:pPr>
            <a:r>
              <a:rPr lang="en-US" sz="1200" b="1" dirty="0">
                <a:solidFill>
                  <a:srgbClr val="607991"/>
                </a:solidFill>
                <a:latin typeface="Inter" pitchFamily="34" charset="0"/>
                <a:ea typeface="Inter" pitchFamily="34" charset="-122"/>
                <a:cs typeface="Inter" pitchFamily="34" charset="-120"/>
              </a:rPr>
              <a:t>05</a:t>
            </a:r>
            <a:endParaRPr lang="en-US" sz="1200" dirty="0"/>
          </a:p>
        </p:txBody>
      </p:sp>
      <p:sp>
        <p:nvSpPr>
          <p:cNvPr id="30" name="Text 22"/>
          <p:cNvSpPr/>
          <p:nvPr/>
        </p:nvSpPr>
        <p:spPr>
          <a:xfrm>
            <a:off x="7004304" y="4636008"/>
            <a:ext cx="1956816" cy="338328"/>
          </a:xfrm>
          <a:prstGeom prst="rect">
            <a:avLst/>
          </a:prstGeom>
          <a:noFill/>
          <a:ln/>
        </p:spPr>
        <p:txBody>
          <a:bodyPr wrap="square" lIns="0" tIns="0" rIns="0" bIns="0" rtlCol="0" anchor="ctr">
            <a:normAutofit/>
          </a:bodyPr>
          <a:lstStyle/>
          <a:p>
            <a:pPr algn="l" indent="0" marL="0">
              <a:buNone/>
            </a:pPr>
            <a:r>
              <a:rPr lang="en-US" sz="1800" b="1" dirty="0">
                <a:solidFill>
                  <a:srgbClr val="F5FAFF"/>
                </a:solidFill>
                <a:latin typeface="Inter" pitchFamily="34" charset="0"/>
                <a:ea typeface="Inter" pitchFamily="34" charset="-122"/>
                <a:cs typeface="Inter" pitchFamily="34" charset="-120"/>
              </a:rPr>
              <a:t>PRACTICE</a:t>
            </a:r>
            <a:endParaRPr lang="en-US" sz="1800" dirty="0"/>
          </a:p>
        </p:txBody>
      </p:sp>
      <p:sp>
        <p:nvSpPr>
          <p:cNvPr id="31" name="Text 23"/>
          <p:cNvSpPr/>
          <p:nvPr/>
        </p:nvSpPr>
        <p:spPr>
          <a:xfrm>
            <a:off x="7004304" y="5029200"/>
            <a:ext cx="2386584" cy="493776"/>
          </a:xfrm>
          <a:prstGeom prst="rect">
            <a:avLst/>
          </a:prstGeom>
          <a:noFill/>
          <a:ln/>
        </p:spPr>
        <p:txBody>
          <a:bodyPr wrap="square" lIns="0" tIns="0" rIns="0" bIns="0" rtlCol="0" anchor="t">
            <a:normAutofit/>
          </a:bodyPr>
          <a:lstStyle/>
          <a:p>
            <a:pPr algn="l" indent="0" marL="0">
              <a:buNone/>
            </a:pPr>
            <a:r>
              <a:rPr lang="en-US" sz="1365" dirty="0">
                <a:solidFill>
                  <a:srgbClr val="C9D5E4"/>
                </a:solidFill>
                <a:latin typeface="Inter" pitchFamily="34" charset="0"/>
                <a:ea typeface="Inter" pitchFamily="34" charset="-122"/>
                <a:cs typeface="Inter" pitchFamily="34" charset="-120"/>
              </a:rPr>
              <a:t>Keep strengthening your own skills.</a:t>
            </a:r>
            <a:endParaRPr lang="en-US" sz="1365" dirty="0"/>
          </a:p>
        </p:txBody>
      </p:sp>
      <p:sp>
        <p:nvSpPr>
          <p:cNvPr id="32" name="Text 24"/>
          <p:cNvSpPr/>
          <p:nvPr/>
        </p:nvSpPr>
        <p:spPr>
          <a:xfrm>
            <a:off x="658368" y="5916168"/>
            <a:ext cx="2313432" cy="182880"/>
          </a:xfrm>
          <a:prstGeom prst="rect">
            <a:avLst/>
          </a:prstGeom>
          <a:noFill/>
          <a:ln/>
        </p:spPr>
        <p:txBody>
          <a:bodyPr wrap="square" lIns="0" tIns="0" rIns="0" bIns="0" rtlCol="0" anchor="ctr">
            <a:normAutofit/>
          </a:bodyPr>
          <a:lstStyle/>
          <a:p>
            <a:pPr algn="l" indent="0" marL="0">
              <a:buNone/>
            </a:pPr>
            <a:r>
              <a:rPr lang="en-US" sz="1080" b="1" spc="50" kern="0" dirty="0">
                <a:solidFill>
                  <a:srgbClr val="4FE8BD"/>
                </a:solidFill>
                <a:latin typeface="Inter" pitchFamily="34" charset="0"/>
                <a:ea typeface="Inter" pitchFamily="34" charset="-122"/>
                <a:cs typeface="Inter" pitchFamily="34" charset="-120"/>
              </a:rPr>
              <a:t>THE FINAL QUESTION</a:t>
            </a:r>
            <a:endParaRPr lang="en-US" sz="1080" dirty="0"/>
          </a:p>
        </p:txBody>
      </p:sp>
      <p:sp>
        <p:nvSpPr>
          <p:cNvPr id="33" name="Text 25"/>
          <p:cNvSpPr/>
          <p:nvPr/>
        </p:nvSpPr>
        <p:spPr>
          <a:xfrm>
            <a:off x="2862072" y="5824728"/>
            <a:ext cx="8586216" cy="347472"/>
          </a:xfrm>
          <a:prstGeom prst="rect">
            <a:avLst/>
          </a:prstGeom>
          <a:noFill/>
          <a:ln/>
        </p:spPr>
        <p:txBody>
          <a:bodyPr wrap="square" lIns="0" tIns="0" rIns="0" bIns="0" rtlCol="0" anchor="ctr">
            <a:normAutofit/>
          </a:bodyPr>
          <a:lstStyle/>
          <a:p>
            <a:pPr algn="l" indent="0" marL="0">
              <a:buNone/>
            </a:pPr>
            <a:r>
              <a:rPr lang="en-US" sz="2030" b="1" dirty="0">
                <a:solidFill>
                  <a:srgbClr val="F5FAFF"/>
                </a:solidFill>
                <a:latin typeface="Inter Display" pitchFamily="34" charset="0"/>
                <a:ea typeface="Inter Display" pitchFamily="34" charset="-122"/>
                <a:cs typeface="Inter Display" pitchFamily="34" charset="-120"/>
              </a:rPr>
              <a:t>Where should humans always have the final say?</a:t>
            </a:r>
            <a:endParaRPr lang="en-US" sz="2030" dirty="0"/>
          </a:p>
        </p:txBody>
      </p:sp>
      <p:sp>
        <p:nvSpPr>
          <p:cNvPr id="34" name="Shape 26"/>
          <p:cNvSpPr/>
          <p:nvPr/>
        </p:nvSpPr>
        <p:spPr>
          <a:xfrm>
            <a:off x="658368" y="6409944"/>
            <a:ext cx="10881360" cy="0"/>
          </a:xfrm>
          <a:prstGeom prst="line">
            <a:avLst/>
          </a:prstGeom>
          <a:noFill/>
          <a:ln w="9906">
            <a:solidFill>
              <a:srgbClr val="2B4058">
                <a:alpha val="70000"/>
              </a:srgbClr>
            </a:solidFill>
            <a:prstDash val="solid"/>
            <a:headEnd type="none"/>
            <a:tailEnd type="none"/>
          </a:ln>
        </p:spPr>
      </p:sp>
      <p:sp>
        <p:nvSpPr>
          <p:cNvPr id="35" name="Text 27"/>
          <p:cNvSpPr/>
          <p:nvPr/>
        </p:nvSpPr>
        <p:spPr>
          <a:xfrm>
            <a:off x="658368" y="6473952"/>
            <a:ext cx="10158984" cy="146304"/>
          </a:xfrm>
          <a:prstGeom prst="rect">
            <a:avLst/>
          </a:prstGeom>
          <a:noFill/>
          <a:ln/>
        </p:spPr>
        <p:txBody>
          <a:bodyPr wrap="square" lIns="0" tIns="0" rIns="0" bIns="0" rtlCol="0" anchor="ctr">
            <a:normAutofit/>
          </a:bodyPr>
          <a:lstStyle/>
          <a:p>
            <a:pPr algn="l" indent="0" marL="0">
              <a:buNone/>
            </a:pPr>
            <a:r>
              <a:rPr lang="en-US" sz="850" dirty="0">
                <a:solidFill>
                  <a:srgbClr val="829AAF"/>
                </a:solidFill>
                <a:latin typeface="Inter" pitchFamily="34" charset="0"/>
                <a:ea typeface="Inter" pitchFamily="34" charset="-122"/>
                <a:cs typeface="Inter" pitchFamily="34" charset="-120"/>
              </a:rPr>
              <a:t>Adapted from the supplied AI visual board and AI Insight HTML. Unverified statistics omitted.</a:t>
            </a:r>
            <a:endParaRPr lang="en-US" sz="850" dirty="0"/>
          </a:p>
        </p:txBody>
      </p:sp>
      <p:sp>
        <p:nvSpPr>
          <p:cNvPr id="36" name="Text 28"/>
          <p:cNvSpPr/>
          <p:nvPr/>
        </p:nvSpPr>
        <p:spPr>
          <a:xfrm>
            <a:off x="10991088" y="6473952"/>
            <a:ext cx="521208" cy="146304"/>
          </a:xfrm>
          <a:prstGeom prst="rect">
            <a:avLst/>
          </a:prstGeom>
          <a:noFill/>
          <a:ln/>
        </p:spPr>
        <p:txBody>
          <a:bodyPr wrap="square" lIns="0" tIns="0" rIns="0" bIns="0" rtlCol="0" anchor="ctr">
            <a:normAutofit/>
          </a:bodyPr>
          <a:lstStyle/>
          <a:p>
            <a:pPr algn="r" indent="0" marL="0">
              <a:buNone/>
            </a:pPr>
            <a:r>
              <a:rPr lang="en-US" sz="890" b="1" dirty="0">
                <a:solidFill>
                  <a:srgbClr val="A4B6CC"/>
                </a:solidFill>
                <a:latin typeface="Inter" pitchFamily="34" charset="0"/>
                <a:ea typeface="Inter" pitchFamily="34" charset="-122"/>
                <a:cs typeface="Inter" pitchFamily="34" charset="-120"/>
              </a:rPr>
              <a:t>08 / 08</a:t>
            </a:r>
            <a:endParaRPr lang="en-US" sz="89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ter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The Upside, The Trade-Off</dc:title>
  <dc:subject>Positive and negative effects of artificial intelligence</dc:subject>
  <dc:creator>AI Impact Presentation</dc:creator>
  <cp:lastModifiedBy>AI Impact Presentation</cp:lastModifiedBy>
  <cp:revision>1</cp:revision>
  <dcterms:created xsi:type="dcterms:W3CDTF">2026-10-15T08:04:17Z</dcterms:created>
  <dcterms:modified xsi:type="dcterms:W3CDTF">2026-10-15T08:04:17Z</dcterms:modified>
</cp:coreProperties>
</file>