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7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5451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slide" Target="slide4.xml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slide" Target="slide5.xml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oiceofyouth1.netlify.app/" TargetMode="External"/><Relationship Id="rId5" Type="http://schemas.openxmlformats.org/officeDocument/2006/relationships/slide" Target="slide6.xml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slide" Target="slide7.xml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oiceofyouth1.netlify.app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slide" Target="slide1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voiceofyouth1.netlify.app/" TargetMode="Externa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0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9B7BFF"/>
          </a:solidFill>
          <a:ln w="12700">
            <a:solidFill>
              <a:srgbClr val="9B7B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9601200" y="-1828800"/>
            <a:ext cx="4754880" cy="4754880"/>
          </a:xfrm>
          <a:prstGeom prst="ellipse">
            <a:avLst/>
          </a:prstGeom>
          <a:solidFill>
            <a:srgbClr val="22254F">
              <a:alpha val="72000"/>
            </a:srgbClr>
          </a:solidFill>
          <a:ln w="12700">
            <a:solidFill>
              <a:srgbClr val="22254F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02920" y="29260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20" dirty="0">
                <a:solidFill>
                  <a:srgbClr val="48DD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 OF YOUTH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0762488" y="6473952"/>
            <a:ext cx="88696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 /  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21792" y="1463040"/>
            <a:ext cx="74066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500" b="1" dirty="0">
                <a:solidFill>
                  <a:srgbClr val="F6F7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VOICE OF</a:t>
            </a:r>
            <a:endParaRPr lang="en-US" sz="5500" dirty="0"/>
          </a:p>
          <a:p>
            <a:pPr marL="0" indent="0">
              <a:buNone/>
            </a:pPr>
            <a:r>
              <a:rPr lang="en-US" sz="5500" b="1" dirty="0">
                <a:solidFill>
                  <a:srgbClr val="F6F7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YOUTH</a:t>
            </a:r>
            <a:endParaRPr lang="en-US" sz="5500" dirty="0"/>
          </a:p>
        </p:txBody>
      </p:sp>
      <p:sp>
        <p:nvSpPr>
          <p:cNvPr id="7" name="Shape 5"/>
          <p:cNvSpPr/>
          <p:nvPr/>
        </p:nvSpPr>
        <p:spPr>
          <a:xfrm>
            <a:off x="640080" y="3447288"/>
            <a:ext cx="1170432" cy="64008"/>
          </a:xfrm>
          <a:prstGeom prst="rect">
            <a:avLst/>
          </a:prstGeom>
          <a:solidFill>
            <a:srgbClr val="48DDEB"/>
          </a:solidFill>
          <a:ln w="12700">
            <a:solidFill>
              <a:srgbClr val="48DD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640080" y="3749040"/>
            <a:ext cx="8869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48DDEB"/>
                </a:solidFill>
              </a:rPr>
              <a:t>Career &amp; Life Decision Navigator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40080" y="4407408"/>
            <a:ext cx="9966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B8C2DD"/>
                </a:solidFill>
              </a:rPr>
              <a:t>Helping young people turn dreams into realistic plans.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40080" y="5833872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6F7FF"/>
                </a:solidFill>
              </a:rPr>
              <a:t>Jessica Cuervo  •  Santiago Calvache  •  Karen Sanchez  •  Tarek Aziz</a:t>
            </a:r>
            <a:endParaRPr lang="en-US" sz="1300" dirty="0"/>
          </a:p>
        </p:txBody>
      </p:sp>
      <p:sp>
        <p:nvSpPr>
          <p:cNvPr id="11" name="Rounded Rectangle 10">
            <a:hlinkClick r:id="rId3" action="ppaction://hlinksldjump"/>
          </p:cNvPr>
          <p:cNvSpPr/>
          <p:nvPr/>
        </p:nvSpPr>
        <p:spPr>
          <a:xfrm>
            <a:off x="10351008" y="6419088"/>
            <a:ext cx="841248" cy="329184"/>
          </a:xfrm>
          <a:prstGeom prst="roundRect">
            <a:avLst/>
          </a:prstGeom>
          <a:solidFill>
            <a:srgbClr val="242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E6F0FC"/>
                </a:solidFill>
                <a:latin typeface="Aptos"/>
              </a:rPr>
              <a:t>⌂ HOME</a:t>
            </a:r>
          </a:p>
        </p:txBody>
      </p:sp>
      <p:sp>
        <p:nvSpPr>
          <p:cNvPr id="12" name="Rounded Rectangle 11">
            <a:hlinkClick r:id="rId4" action="ppaction://hlinksldjump"/>
          </p:cNvPr>
          <p:cNvSpPr/>
          <p:nvPr/>
        </p:nvSpPr>
        <p:spPr>
          <a:xfrm>
            <a:off x="11256264" y="6419088"/>
            <a:ext cx="832104" cy="329184"/>
          </a:xfrm>
          <a:prstGeom prst="roundRect">
            <a:avLst/>
          </a:prstGeom>
          <a:solidFill>
            <a:srgbClr val="3DD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0B132A"/>
                </a:solidFill>
                <a:latin typeface="Aptos"/>
              </a:rPr>
              <a:t>NEXT →</a:t>
            </a:r>
          </a:p>
        </p:txBody>
      </p:sp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8915400" y="5413248"/>
            <a:ext cx="2423160" cy="329184"/>
          </a:xfrm>
          <a:prstGeom prst="roundRect">
            <a:avLst/>
          </a:prstGeom>
          <a:solidFill>
            <a:srgbClr val="3DD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0B132A"/>
                </a:solidFill>
                <a:latin typeface="Aptos"/>
              </a:rPr>
              <a:t>START THE STORY  →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450" fill="hold"/>
                            <p:tgtEl>
                              <p:spTgt spid="6"/>
                            </p:tgtEl>
                          </p:cBhvr>
                        </p:animEffect>
                      </p:childTnLst>
                    </p:cTn>
                  </p:par>
                  <p:par>
                    <p:cTn id="5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6" dur="450" fill="hold"/>
                            <p:tgtEl>
                              <p:spTgt spid="8"/>
                            </p:tgtEl>
                          </p:cBhvr>
                        </p:animEffect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8" dur="450" fill="hold"/>
                            <p:tgtEl>
                              <p:spTgt spid="9"/>
                            </p:tgtEl>
                          </p:cBhvr>
                        </p:animEffect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0" dur="450" fill="hold"/>
                            <p:tgtEl>
                              <p:spTgt spid="10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0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9B7BFF"/>
          </a:solidFill>
          <a:ln w="12700">
            <a:solidFill>
              <a:srgbClr val="9B7B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9601200" y="-1828800"/>
            <a:ext cx="4754880" cy="4754880"/>
          </a:xfrm>
          <a:prstGeom prst="ellipse">
            <a:avLst/>
          </a:prstGeom>
          <a:solidFill>
            <a:srgbClr val="22254F">
              <a:alpha val="72000"/>
            </a:srgbClr>
          </a:solidFill>
          <a:ln w="12700">
            <a:solidFill>
              <a:srgbClr val="22254F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02920" y="29260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20" dirty="0">
                <a:solidFill>
                  <a:srgbClr val="48DD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 OF YOUTH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30352" y="950976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6F7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PROBLEM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9496" y="1655064"/>
            <a:ext cx="106984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Choosing a future career can feel overwhelming.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762488" y="6473952"/>
            <a:ext cx="88696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/  08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94360" y="2395728"/>
            <a:ext cx="3493008" cy="3127248"/>
          </a:xfrm>
          <a:prstGeom prst="roundRect">
            <a:avLst>
              <a:gd name="adj" fmla="val 4971"/>
            </a:avLst>
          </a:prstGeom>
          <a:solidFill>
            <a:srgbClr val="151C36"/>
          </a:solidFill>
          <a:ln w="12700">
            <a:solidFill>
              <a:srgbClr val="3039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795528" y="2624328"/>
            <a:ext cx="493776" cy="429768"/>
          </a:xfrm>
          <a:prstGeom prst="roundRect">
            <a:avLst>
              <a:gd name="adj" fmla="val 25532"/>
            </a:avLst>
          </a:prstGeom>
          <a:solidFill>
            <a:srgbClr val="9B7BFF"/>
          </a:solidFill>
          <a:ln w="12700">
            <a:solidFill>
              <a:srgbClr val="9B7B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795528" y="2688336"/>
            <a:ext cx="4937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1024"/>
                </a:solidFill>
              </a:rPr>
              <a:t>?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04672" y="3227832"/>
            <a:ext cx="30540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6F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Too many choices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804672" y="3739896"/>
            <a:ext cx="305409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Young people struggle to identify careers that match their interests and strengths.</a:t>
            </a:r>
            <a:endParaRPr lang="en-US" sz="1330" dirty="0"/>
          </a:p>
        </p:txBody>
      </p:sp>
      <p:sp>
        <p:nvSpPr>
          <p:cNvPr id="13" name="Shape 11"/>
          <p:cNvSpPr/>
          <p:nvPr/>
        </p:nvSpPr>
        <p:spPr>
          <a:xfrm>
            <a:off x="4343400" y="2395728"/>
            <a:ext cx="3493008" cy="3127248"/>
          </a:xfrm>
          <a:prstGeom prst="roundRect">
            <a:avLst>
              <a:gd name="adj" fmla="val 4971"/>
            </a:avLst>
          </a:prstGeom>
          <a:solidFill>
            <a:srgbClr val="151C36"/>
          </a:solidFill>
          <a:ln w="12700">
            <a:solidFill>
              <a:srgbClr val="3039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4544568" y="2624328"/>
            <a:ext cx="493776" cy="429768"/>
          </a:xfrm>
          <a:prstGeom prst="roundRect">
            <a:avLst>
              <a:gd name="adj" fmla="val 25532"/>
            </a:avLst>
          </a:prstGeom>
          <a:solidFill>
            <a:srgbClr val="48DDEB"/>
          </a:solidFill>
          <a:ln w="12700">
            <a:solidFill>
              <a:srgbClr val="48DD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4544568" y="2688336"/>
            <a:ext cx="4937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1024"/>
                </a:solidFill>
              </a:rPr>
              <a:t>!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53712" y="3227832"/>
            <a:ext cx="30540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6F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Family pressure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4553712" y="3739896"/>
            <a:ext cx="305409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Different expectations can create stress and misunderstandings between generations.</a:t>
            </a:r>
            <a:endParaRPr lang="en-US" sz="1330" dirty="0"/>
          </a:p>
        </p:txBody>
      </p:sp>
      <p:sp>
        <p:nvSpPr>
          <p:cNvPr id="18" name="Shape 16"/>
          <p:cNvSpPr/>
          <p:nvPr/>
        </p:nvSpPr>
        <p:spPr>
          <a:xfrm>
            <a:off x="8092440" y="2395728"/>
            <a:ext cx="3493008" cy="3127248"/>
          </a:xfrm>
          <a:prstGeom prst="roundRect">
            <a:avLst>
              <a:gd name="adj" fmla="val 4971"/>
            </a:avLst>
          </a:prstGeom>
          <a:solidFill>
            <a:srgbClr val="151C36"/>
          </a:solidFill>
          <a:ln w="12700">
            <a:solidFill>
              <a:srgbClr val="3039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8293608" y="2624328"/>
            <a:ext cx="493776" cy="429768"/>
          </a:xfrm>
          <a:prstGeom prst="roundRect">
            <a:avLst>
              <a:gd name="adj" fmla="val 25532"/>
            </a:avLst>
          </a:prstGeom>
          <a:solidFill>
            <a:srgbClr val="FFC57A"/>
          </a:solidFill>
          <a:ln w="12700">
            <a:solidFill>
              <a:srgbClr val="FFC57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8293608" y="2688336"/>
            <a:ext cx="4937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1024"/>
                </a:solidFill>
              </a:rPr>
              <a:t>↗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302752" y="3227832"/>
            <a:ext cx="30540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6F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Unclear reality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8302752" y="3739896"/>
            <a:ext cx="305409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Dreams are often disconnected from practical steps, skills, and job opportunities.</a:t>
            </a:r>
            <a:endParaRPr lang="en-US" sz="1330" dirty="0"/>
          </a:p>
        </p:txBody>
      </p:sp>
      <p:sp>
        <p:nvSpPr>
          <p:cNvPr id="23" name="Rounded Rectangle 22">
            <a:hlinkClick r:id="rId3" action="ppaction://hlinksldjump"/>
          </p:cNvPr>
          <p:cNvSpPr/>
          <p:nvPr/>
        </p:nvSpPr>
        <p:spPr>
          <a:xfrm>
            <a:off x="9445752" y="6419088"/>
            <a:ext cx="841248" cy="329184"/>
          </a:xfrm>
          <a:prstGeom prst="roundRect">
            <a:avLst/>
          </a:prstGeom>
          <a:solidFill>
            <a:srgbClr val="242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E6F0FC"/>
                </a:solidFill>
                <a:latin typeface="Aptos"/>
              </a:rPr>
              <a:t>← BACK</a:t>
            </a:r>
          </a:p>
        </p:txBody>
      </p:sp>
      <p:sp>
        <p:nvSpPr>
          <p:cNvPr id="24" name="Rounded Rectangle 23">
            <a:hlinkClick r:id="rId3" action="ppaction://hlinksldjump"/>
          </p:cNvPr>
          <p:cNvSpPr/>
          <p:nvPr/>
        </p:nvSpPr>
        <p:spPr>
          <a:xfrm>
            <a:off x="10351008" y="6419088"/>
            <a:ext cx="841248" cy="329184"/>
          </a:xfrm>
          <a:prstGeom prst="roundRect">
            <a:avLst/>
          </a:prstGeom>
          <a:solidFill>
            <a:srgbClr val="242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E6F0FC"/>
                </a:solidFill>
                <a:latin typeface="Aptos"/>
              </a:rPr>
              <a:t>⌂ HOME</a:t>
            </a:r>
          </a:p>
        </p:txBody>
      </p:sp>
      <p:sp>
        <p:nvSpPr>
          <p:cNvPr id="25" name="Rounded Rectangle 24">
            <a:hlinkClick r:id="rId4" action="ppaction://hlinksldjump"/>
          </p:cNvPr>
          <p:cNvSpPr/>
          <p:nvPr/>
        </p:nvSpPr>
        <p:spPr>
          <a:xfrm>
            <a:off x="11256264" y="6419088"/>
            <a:ext cx="832104" cy="329184"/>
          </a:xfrm>
          <a:prstGeom prst="roundRect">
            <a:avLst/>
          </a:prstGeom>
          <a:solidFill>
            <a:srgbClr val="3DD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0B132A"/>
                </a:solidFill>
                <a:latin typeface="Aptos"/>
              </a:rPr>
              <a:t>NEXT →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450" fill="hold"/>
                            <p:tgtEl>
                              <p:spTgt spid="5"/>
                            </p:tgtEl>
                          </p:cBhvr>
                        </p:animEffect>
                      </p:childTnLst>
                    </p:cTn>
                  </p:par>
                  <p:par>
                    <p:cTn id="5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6" dur="450" fill="hold"/>
                            <p:tgtEl>
                              <p:spTgt spid="6"/>
                            </p:tgtEl>
                          </p:cBhvr>
                        </p:animEffect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8" dur="450" fill="hold"/>
                            <p:tgtEl>
                              <p:spTgt spid="10"/>
                            </p:tgtEl>
                          </p:cBhvr>
                        </p:animEffect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0" dur="450" fill="hold"/>
                            <p:tgtEl>
                              <p:spTgt spid="11"/>
                            </p:tgtEl>
                          </p:cBhvr>
                        </p:animEffect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2" dur="450" fill="hold"/>
                            <p:tgtEl>
                              <p:spTgt spid="12"/>
                            </p:tgtEl>
                          </p:cBhvr>
                        </p:animEffect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4" dur="450" fill="hold"/>
                            <p:tgtEl>
                              <p:spTgt spid="15"/>
                            </p:tgtEl>
                          </p:cBhvr>
                        </p:animEffect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6" dur="450" fill="hold"/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8" dur="450" fill="hold"/>
                            <p:tgtEl>
                              <p:spTgt spid="17"/>
                            </p:tgtEl>
                          </p:cBhvr>
                        </p:animEffect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20" dur="450" fill="hold"/>
                            <p:tgtEl>
                              <p:spTgt spid="20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0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9B7BFF"/>
          </a:solidFill>
          <a:ln w="12700">
            <a:solidFill>
              <a:srgbClr val="9B7B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9601200" y="-1828800"/>
            <a:ext cx="4754880" cy="4754880"/>
          </a:xfrm>
          <a:prstGeom prst="ellipse">
            <a:avLst/>
          </a:prstGeom>
          <a:solidFill>
            <a:srgbClr val="22254F">
              <a:alpha val="72000"/>
            </a:srgbClr>
          </a:solidFill>
          <a:ln w="12700">
            <a:solidFill>
              <a:srgbClr val="22254F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02920" y="29260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20" dirty="0">
                <a:solidFill>
                  <a:srgbClr val="48DD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 OF YOUTH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30352" y="950976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6F7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IT MATTERS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9496" y="1655064"/>
            <a:ext cx="106984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lack of direction can hold young people back.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762488" y="6473952"/>
            <a:ext cx="88696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 /  08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94360" y="2377440"/>
            <a:ext cx="3502152" cy="3172968"/>
          </a:xfrm>
          <a:prstGeom prst="roundRect">
            <a:avLst>
              <a:gd name="adj" fmla="val 4899"/>
            </a:avLst>
          </a:prstGeom>
          <a:solidFill>
            <a:srgbClr val="151C36"/>
          </a:solidFill>
          <a:ln w="12700">
            <a:solidFill>
              <a:srgbClr val="3039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795528" y="2606040"/>
            <a:ext cx="493776" cy="429768"/>
          </a:xfrm>
          <a:prstGeom prst="roundRect">
            <a:avLst>
              <a:gd name="adj" fmla="val 25532"/>
            </a:avLst>
          </a:prstGeom>
          <a:solidFill>
            <a:srgbClr val="9B7BFF"/>
          </a:solidFill>
          <a:ln w="12700">
            <a:solidFill>
              <a:srgbClr val="9B7B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795528" y="2670048"/>
            <a:ext cx="4937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1024"/>
                </a:solidFill>
              </a:rPr>
              <a:t>1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04672" y="3209544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6F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Fear of failure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804672" y="3721608"/>
            <a:ext cx="30632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Uncertainty can make the first step feel more difficult than it needs to be.</a:t>
            </a:r>
            <a:endParaRPr lang="en-US" sz="1330" dirty="0"/>
          </a:p>
        </p:txBody>
      </p:sp>
      <p:sp>
        <p:nvSpPr>
          <p:cNvPr id="13" name="Shape 11"/>
          <p:cNvSpPr/>
          <p:nvPr/>
        </p:nvSpPr>
        <p:spPr>
          <a:xfrm>
            <a:off x="4343400" y="2377440"/>
            <a:ext cx="3502152" cy="3172968"/>
          </a:xfrm>
          <a:prstGeom prst="roundRect">
            <a:avLst>
              <a:gd name="adj" fmla="val 4899"/>
            </a:avLst>
          </a:prstGeom>
          <a:solidFill>
            <a:srgbClr val="151C36"/>
          </a:solidFill>
          <a:ln w="12700">
            <a:solidFill>
              <a:srgbClr val="3039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4544568" y="2606040"/>
            <a:ext cx="493776" cy="429768"/>
          </a:xfrm>
          <a:prstGeom prst="roundRect">
            <a:avLst>
              <a:gd name="adj" fmla="val 25532"/>
            </a:avLst>
          </a:prstGeom>
          <a:solidFill>
            <a:srgbClr val="48DDEB"/>
          </a:solidFill>
          <a:ln w="12700">
            <a:solidFill>
              <a:srgbClr val="48DD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4544568" y="2670048"/>
            <a:ext cx="4937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1024"/>
                </a:solidFill>
              </a:rPr>
              <a:t>2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53712" y="3209544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6F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Missed opportunities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4553712" y="3721608"/>
            <a:ext cx="30632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Without clear information, students may overlook suitable education or career paths.</a:t>
            </a:r>
            <a:endParaRPr lang="en-US" sz="1330" dirty="0"/>
          </a:p>
        </p:txBody>
      </p:sp>
      <p:sp>
        <p:nvSpPr>
          <p:cNvPr id="18" name="Shape 16"/>
          <p:cNvSpPr/>
          <p:nvPr/>
        </p:nvSpPr>
        <p:spPr>
          <a:xfrm>
            <a:off x="8101584" y="2377440"/>
            <a:ext cx="3502152" cy="3172968"/>
          </a:xfrm>
          <a:prstGeom prst="roundRect">
            <a:avLst>
              <a:gd name="adj" fmla="val 4899"/>
            </a:avLst>
          </a:prstGeom>
          <a:solidFill>
            <a:srgbClr val="151C36"/>
          </a:solidFill>
          <a:ln w="12700">
            <a:solidFill>
              <a:srgbClr val="3039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8302752" y="2606040"/>
            <a:ext cx="493776" cy="429768"/>
          </a:xfrm>
          <a:prstGeom prst="roundRect">
            <a:avLst>
              <a:gd name="adj" fmla="val 25532"/>
            </a:avLst>
          </a:prstGeom>
          <a:solidFill>
            <a:srgbClr val="FFC57A"/>
          </a:solidFill>
          <a:ln w="12700">
            <a:solidFill>
              <a:srgbClr val="FFC57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8302752" y="2670048"/>
            <a:ext cx="4937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1024"/>
                </a:solidFill>
              </a:rPr>
              <a:t>3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311896" y="3209544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6F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Communication gaps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8311896" y="3721608"/>
            <a:ext cx="30632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Parents and young people may focus on different priorities instead of planning together.</a:t>
            </a:r>
            <a:endParaRPr lang="en-US" sz="1330" dirty="0"/>
          </a:p>
        </p:txBody>
      </p:sp>
      <p:sp>
        <p:nvSpPr>
          <p:cNvPr id="23" name="Rounded Rectangle 22">
            <a:hlinkClick r:id="rId3" action="ppaction://hlinksldjump"/>
          </p:cNvPr>
          <p:cNvSpPr/>
          <p:nvPr/>
        </p:nvSpPr>
        <p:spPr>
          <a:xfrm>
            <a:off x="9445752" y="6419088"/>
            <a:ext cx="841248" cy="329184"/>
          </a:xfrm>
          <a:prstGeom prst="roundRect">
            <a:avLst/>
          </a:prstGeom>
          <a:solidFill>
            <a:srgbClr val="242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E6F0FC"/>
                </a:solidFill>
                <a:latin typeface="Aptos"/>
              </a:rPr>
              <a:t>← BACK</a:t>
            </a:r>
          </a:p>
        </p:txBody>
      </p:sp>
      <p:sp>
        <p:nvSpPr>
          <p:cNvPr id="24" name="Rounded Rectangle 23">
            <a:hlinkClick r:id="rId4" action="ppaction://hlinksldjump"/>
          </p:cNvPr>
          <p:cNvSpPr/>
          <p:nvPr/>
        </p:nvSpPr>
        <p:spPr>
          <a:xfrm>
            <a:off x="10351008" y="6419088"/>
            <a:ext cx="841248" cy="329184"/>
          </a:xfrm>
          <a:prstGeom prst="roundRect">
            <a:avLst/>
          </a:prstGeom>
          <a:solidFill>
            <a:srgbClr val="242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E6F0FC"/>
                </a:solidFill>
                <a:latin typeface="Aptos"/>
              </a:rPr>
              <a:t>⌂ HOME</a:t>
            </a:r>
          </a:p>
        </p:txBody>
      </p:sp>
      <p:sp>
        <p:nvSpPr>
          <p:cNvPr id="25" name="Rounded Rectangle 24">
            <a:hlinkClick r:id="rId5" action="ppaction://hlinksldjump"/>
          </p:cNvPr>
          <p:cNvSpPr/>
          <p:nvPr/>
        </p:nvSpPr>
        <p:spPr>
          <a:xfrm>
            <a:off x="11256264" y="6419088"/>
            <a:ext cx="832104" cy="329184"/>
          </a:xfrm>
          <a:prstGeom prst="roundRect">
            <a:avLst/>
          </a:prstGeom>
          <a:solidFill>
            <a:srgbClr val="3DD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0B132A"/>
                </a:solidFill>
                <a:latin typeface="Aptos"/>
              </a:rPr>
              <a:t>NEXT →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450" fill="hold"/>
                            <p:tgtEl>
                              <p:spTgt spid="5"/>
                            </p:tgtEl>
                          </p:cBhvr>
                        </p:animEffect>
                      </p:childTnLst>
                    </p:cTn>
                  </p:par>
                  <p:par>
                    <p:cTn id="5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6" dur="450" fill="hold"/>
                            <p:tgtEl>
                              <p:spTgt spid="6"/>
                            </p:tgtEl>
                          </p:cBhvr>
                        </p:animEffect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8" dur="450" fill="hold"/>
                            <p:tgtEl>
                              <p:spTgt spid="10"/>
                            </p:tgtEl>
                          </p:cBhvr>
                        </p:animEffect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0" dur="450" fill="hold"/>
                            <p:tgtEl>
                              <p:spTgt spid="11"/>
                            </p:tgtEl>
                          </p:cBhvr>
                        </p:animEffect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2" dur="450" fill="hold"/>
                            <p:tgtEl>
                              <p:spTgt spid="12"/>
                            </p:tgtEl>
                          </p:cBhvr>
                        </p:animEffect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4" dur="450" fill="hold"/>
                            <p:tgtEl>
                              <p:spTgt spid="15"/>
                            </p:tgtEl>
                          </p:cBhvr>
                        </p:animEffect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6" dur="450" fill="hold"/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8" dur="450" fill="hold"/>
                            <p:tgtEl>
                              <p:spTgt spid="17"/>
                            </p:tgtEl>
                          </p:cBhvr>
                        </p:animEffect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20" dur="450" fill="hold"/>
                            <p:tgtEl>
                              <p:spTgt spid="20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0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9B7BFF"/>
          </a:solidFill>
          <a:ln w="12700">
            <a:solidFill>
              <a:srgbClr val="9B7B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9601200" y="-1828800"/>
            <a:ext cx="4754880" cy="4754880"/>
          </a:xfrm>
          <a:prstGeom prst="ellipse">
            <a:avLst/>
          </a:prstGeom>
          <a:solidFill>
            <a:srgbClr val="22254F">
              <a:alpha val="72000"/>
            </a:srgbClr>
          </a:solidFill>
          <a:ln w="12700">
            <a:solidFill>
              <a:srgbClr val="22254F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02920" y="29260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20" dirty="0">
                <a:solidFill>
                  <a:srgbClr val="48DD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 OF YOUTH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30352" y="950976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6F7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OUR SOLUTION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9496" y="1655064"/>
            <a:ext cx="106984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digital platform to connect ambition with reality.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762488" y="6473952"/>
            <a:ext cx="88696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 /  08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85800" y="2322576"/>
            <a:ext cx="10789920" cy="3163824"/>
          </a:xfrm>
          <a:prstGeom prst="roundRect">
            <a:avLst>
              <a:gd name="adj" fmla="val 6358"/>
            </a:avLst>
          </a:prstGeom>
          <a:solidFill>
            <a:srgbClr val="151C36"/>
          </a:solidFill>
          <a:ln w="12700">
            <a:solidFill>
              <a:srgbClr val="373B7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1097280" y="2779776"/>
            <a:ext cx="9875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48DDEB"/>
                </a:solidFill>
              </a:rPr>
              <a:t>VOICE OF YOUTH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1133856" y="3675888"/>
            <a:ext cx="98298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6F7FF"/>
                </a:solidFill>
              </a:rPr>
              <a:t>Explore interests  →  Discover career paths  →  Build a plan  →  Find support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1170432" y="4718304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8C2DD"/>
                </a:solidFill>
              </a:rPr>
              <a:t>Free, virtual career guidance designed for young people and their families.</a:t>
            </a:r>
            <a:endParaRPr lang="en-US" sz="1500" dirty="0"/>
          </a:p>
        </p:txBody>
      </p:sp>
      <p:sp>
        <p:nvSpPr>
          <p:cNvPr id="12" name="Rounded Rectangle 11">
            <a:hlinkClick r:id="rId3" action="ppaction://hlinksldjump"/>
          </p:cNvPr>
          <p:cNvSpPr/>
          <p:nvPr/>
        </p:nvSpPr>
        <p:spPr>
          <a:xfrm>
            <a:off x="9445752" y="6419088"/>
            <a:ext cx="841248" cy="329184"/>
          </a:xfrm>
          <a:prstGeom prst="roundRect">
            <a:avLst/>
          </a:prstGeom>
          <a:solidFill>
            <a:srgbClr val="242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E6F0FC"/>
                </a:solidFill>
                <a:latin typeface="Aptos"/>
              </a:rPr>
              <a:t>← BACK</a:t>
            </a:r>
          </a:p>
        </p:txBody>
      </p:sp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10351008" y="6419088"/>
            <a:ext cx="841248" cy="329184"/>
          </a:xfrm>
          <a:prstGeom prst="roundRect">
            <a:avLst/>
          </a:prstGeom>
          <a:solidFill>
            <a:srgbClr val="242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E6F0FC"/>
                </a:solidFill>
                <a:latin typeface="Aptos"/>
              </a:rPr>
              <a:t>⌂ HOME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11256264" y="6419088"/>
            <a:ext cx="832104" cy="329184"/>
          </a:xfrm>
          <a:prstGeom prst="roundRect">
            <a:avLst/>
          </a:prstGeom>
          <a:solidFill>
            <a:srgbClr val="3DD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0B132A"/>
                </a:solidFill>
                <a:latin typeface="Aptos"/>
              </a:rPr>
              <a:t>NEXT →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450" fill="hold"/>
                            <p:tgtEl>
                              <p:spTgt spid="5"/>
                            </p:tgtEl>
                          </p:cBhvr>
                        </p:animEffect>
                      </p:childTnLst>
                    </p:cTn>
                  </p:par>
                  <p:par>
                    <p:cTn id="5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6" dur="450" fill="hold"/>
                            <p:tgtEl>
                              <p:spTgt spid="6"/>
                            </p:tgtEl>
                          </p:cBhvr>
                        </p:animEffect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8" dur="450" fill="hold"/>
                            <p:tgtEl>
                              <p:spTgt spid="9"/>
                            </p:tgtEl>
                          </p:cBhvr>
                        </p:animEffect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0" dur="450" fill="hold"/>
                            <p:tgtEl>
                              <p:spTgt spid="10"/>
                            </p:tgtEl>
                          </p:cBhvr>
                        </p:animEffect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2" dur="450" fill="hold"/>
                            <p:tgtEl>
                              <p:spTgt spid="11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0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9B7BFF"/>
          </a:solidFill>
          <a:ln w="12700">
            <a:solidFill>
              <a:srgbClr val="9B7B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9601200" y="-1828800"/>
            <a:ext cx="4754880" cy="4754880"/>
          </a:xfrm>
          <a:prstGeom prst="ellipse">
            <a:avLst/>
          </a:prstGeom>
          <a:solidFill>
            <a:srgbClr val="22254F">
              <a:alpha val="72000"/>
            </a:srgbClr>
          </a:solidFill>
          <a:ln w="12700">
            <a:solidFill>
              <a:srgbClr val="22254F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02920" y="29260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20" dirty="0">
                <a:solidFill>
                  <a:srgbClr val="48DD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 OF YOUTH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30352" y="950976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6F7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KEY FEATURES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9496" y="1655064"/>
            <a:ext cx="106984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Tools that turn questions into concrete action.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762488" y="6473952"/>
            <a:ext cx="88696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 /  08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85216" y="2267712"/>
            <a:ext cx="3520440" cy="3493008"/>
          </a:xfrm>
          <a:prstGeom prst="roundRect">
            <a:avLst>
              <a:gd name="adj" fmla="val 4450"/>
            </a:avLst>
          </a:prstGeom>
          <a:solidFill>
            <a:srgbClr val="151C36"/>
          </a:solidFill>
          <a:ln w="12700">
            <a:solidFill>
              <a:srgbClr val="3039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786384" y="2496312"/>
            <a:ext cx="493776" cy="429768"/>
          </a:xfrm>
          <a:prstGeom prst="roundRect">
            <a:avLst>
              <a:gd name="adj" fmla="val 25532"/>
            </a:avLst>
          </a:prstGeom>
          <a:solidFill>
            <a:srgbClr val="9B7BFF"/>
          </a:solidFill>
          <a:ln w="12700">
            <a:solidFill>
              <a:srgbClr val="9B7B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786384" y="2560320"/>
            <a:ext cx="4937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1024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95528" y="3099816"/>
            <a:ext cx="30815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6F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Career Match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795528" y="3611880"/>
            <a:ext cx="308152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interactive assessment explores interests, work styles, and preferences.</a:t>
            </a:r>
            <a:endParaRPr lang="en-US" sz="1330" dirty="0"/>
          </a:p>
        </p:txBody>
      </p:sp>
      <p:sp>
        <p:nvSpPr>
          <p:cNvPr id="13" name="Shape 11"/>
          <p:cNvSpPr/>
          <p:nvPr/>
        </p:nvSpPr>
        <p:spPr>
          <a:xfrm>
            <a:off x="4343400" y="2267712"/>
            <a:ext cx="3520440" cy="3493008"/>
          </a:xfrm>
          <a:prstGeom prst="roundRect">
            <a:avLst>
              <a:gd name="adj" fmla="val 4450"/>
            </a:avLst>
          </a:prstGeom>
          <a:solidFill>
            <a:srgbClr val="151C36"/>
          </a:solidFill>
          <a:ln w="12700">
            <a:solidFill>
              <a:srgbClr val="3039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4544568" y="2496312"/>
            <a:ext cx="493776" cy="429768"/>
          </a:xfrm>
          <a:prstGeom prst="roundRect">
            <a:avLst>
              <a:gd name="adj" fmla="val 25532"/>
            </a:avLst>
          </a:prstGeom>
          <a:solidFill>
            <a:srgbClr val="48DDEB"/>
          </a:solidFill>
          <a:ln w="12700">
            <a:solidFill>
              <a:srgbClr val="48DD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4544568" y="2560320"/>
            <a:ext cx="4937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1024"/>
                </a:solidFill>
              </a:rPr>
              <a:t>AI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53712" y="3099816"/>
            <a:ext cx="30815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6F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Sophia AI Mentor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4553712" y="3611880"/>
            <a:ext cx="308152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Conversation-based guidance helps users explore their doubts and options.</a:t>
            </a:r>
            <a:endParaRPr lang="en-US" sz="1330" dirty="0"/>
          </a:p>
        </p:txBody>
      </p:sp>
      <p:sp>
        <p:nvSpPr>
          <p:cNvPr id="18" name="Shape 16"/>
          <p:cNvSpPr/>
          <p:nvPr/>
        </p:nvSpPr>
        <p:spPr>
          <a:xfrm>
            <a:off x="8101584" y="2267712"/>
            <a:ext cx="3520440" cy="3493008"/>
          </a:xfrm>
          <a:prstGeom prst="roundRect">
            <a:avLst>
              <a:gd name="adj" fmla="val 4450"/>
            </a:avLst>
          </a:prstGeom>
          <a:solidFill>
            <a:srgbClr val="151C36"/>
          </a:solidFill>
          <a:ln w="12700">
            <a:solidFill>
              <a:srgbClr val="3039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8302752" y="2496312"/>
            <a:ext cx="493776" cy="429768"/>
          </a:xfrm>
          <a:prstGeom prst="roundRect">
            <a:avLst>
              <a:gd name="adj" fmla="val 25532"/>
            </a:avLst>
          </a:prstGeom>
          <a:solidFill>
            <a:srgbClr val="FFC57A"/>
          </a:solidFill>
          <a:ln w="12700">
            <a:solidFill>
              <a:srgbClr val="FFC57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8302752" y="2560320"/>
            <a:ext cx="4937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1024"/>
                </a:solidFill>
              </a:rPr>
              <a:t>↗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311896" y="3099816"/>
            <a:ext cx="30815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6F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 Radar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8311896" y="3611880"/>
            <a:ext cx="308152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Career and skills information encourages realistic, informed decisions.</a:t>
            </a:r>
            <a:endParaRPr lang="en-US" sz="1330" dirty="0"/>
          </a:p>
        </p:txBody>
      </p:sp>
      <p:sp>
        <p:nvSpPr>
          <p:cNvPr id="23" name="Rounded Rectangle 22">
            <a:hlinkClick r:id="rId3" action="ppaction://hlinksldjump"/>
          </p:cNvPr>
          <p:cNvSpPr/>
          <p:nvPr/>
        </p:nvSpPr>
        <p:spPr>
          <a:xfrm>
            <a:off x="9445752" y="6419088"/>
            <a:ext cx="841248" cy="329184"/>
          </a:xfrm>
          <a:prstGeom prst="roundRect">
            <a:avLst/>
          </a:prstGeom>
          <a:solidFill>
            <a:srgbClr val="242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E6F0FC"/>
                </a:solidFill>
                <a:latin typeface="Aptos"/>
              </a:rPr>
              <a:t>← BACK</a:t>
            </a:r>
          </a:p>
        </p:txBody>
      </p:sp>
      <p:sp>
        <p:nvSpPr>
          <p:cNvPr id="24" name="Rounded Rectangle 23">
            <a:hlinkClick r:id="rId4" action="ppaction://hlinksldjump"/>
          </p:cNvPr>
          <p:cNvSpPr/>
          <p:nvPr/>
        </p:nvSpPr>
        <p:spPr>
          <a:xfrm>
            <a:off x="10351008" y="6419088"/>
            <a:ext cx="841248" cy="329184"/>
          </a:xfrm>
          <a:prstGeom prst="roundRect">
            <a:avLst/>
          </a:prstGeom>
          <a:solidFill>
            <a:srgbClr val="242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E6F0FC"/>
                </a:solidFill>
                <a:latin typeface="Aptos"/>
              </a:rPr>
              <a:t>⌂ HOME</a:t>
            </a:r>
          </a:p>
        </p:txBody>
      </p:sp>
      <p:sp>
        <p:nvSpPr>
          <p:cNvPr id="25" name="Rounded Rectangle 24">
            <a:hlinkClick r:id="rId5" action="ppaction://hlinksldjump"/>
          </p:cNvPr>
          <p:cNvSpPr/>
          <p:nvPr/>
        </p:nvSpPr>
        <p:spPr>
          <a:xfrm>
            <a:off x="11256264" y="6419088"/>
            <a:ext cx="832104" cy="329184"/>
          </a:xfrm>
          <a:prstGeom prst="roundRect">
            <a:avLst/>
          </a:prstGeom>
          <a:solidFill>
            <a:srgbClr val="3DD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0B132A"/>
                </a:solidFill>
                <a:latin typeface="Aptos"/>
              </a:rPr>
              <a:t>NEXT →</a:t>
            </a:r>
          </a:p>
        </p:txBody>
      </p:sp>
      <p:sp>
        <p:nvSpPr>
          <p:cNvPr id="26" name="Rounded Rectangle 25">
            <a:hlinkClick r:id="rId6"/>
          </p:cNvPr>
          <p:cNvSpPr/>
          <p:nvPr/>
        </p:nvSpPr>
        <p:spPr>
          <a:xfrm>
            <a:off x="8915400" y="5879592"/>
            <a:ext cx="2286000" cy="329184"/>
          </a:xfrm>
          <a:prstGeom prst="roundRect">
            <a:avLst/>
          </a:prstGeom>
          <a:solidFill>
            <a:srgbClr val="3DD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0B132A"/>
                </a:solidFill>
                <a:latin typeface="Aptos"/>
              </a:rPr>
              <a:t>EXPLORE WEBSITE  ↗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450" fill="hold"/>
                            <p:tgtEl>
                              <p:spTgt spid="5"/>
                            </p:tgtEl>
                          </p:cBhvr>
                        </p:animEffect>
                      </p:childTnLst>
                    </p:cTn>
                  </p:par>
                  <p:par>
                    <p:cTn id="5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6" dur="450" fill="hold"/>
                            <p:tgtEl>
                              <p:spTgt spid="6"/>
                            </p:tgtEl>
                          </p:cBhvr>
                        </p:animEffect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8" dur="450" fill="hold"/>
                            <p:tgtEl>
                              <p:spTgt spid="10"/>
                            </p:tgtEl>
                          </p:cBhvr>
                        </p:animEffect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0" dur="450" fill="hold"/>
                            <p:tgtEl>
                              <p:spTgt spid="11"/>
                            </p:tgtEl>
                          </p:cBhvr>
                        </p:animEffect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2" dur="450" fill="hold"/>
                            <p:tgtEl>
                              <p:spTgt spid="12"/>
                            </p:tgtEl>
                          </p:cBhvr>
                        </p:animEffect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4" dur="450" fill="hold"/>
                            <p:tgtEl>
                              <p:spTgt spid="15"/>
                            </p:tgtEl>
                          </p:cBhvr>
                        </p:animEffect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6" dur="450" fill="hold"/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8" dur="450" fill="hold"/>
                            <p:tgtEl>
                              <p:spTgt spid="17"/>
                            </p:tgtEl>
                          </p:cBhvr>
                        </p:animEffect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20" dur="450" fill="hold"/>
                            <p:tgtEl>
                              <p:spTgt spid="20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0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9B7BFF"/>
          </a:solidFill>
          <a:ln w="12700">
            <a:solidFill>
              <a:srgbClr val="9B7B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9601200" y="-1828800"/>
            <a:ext cx="4754880" cy="4754880"/>
          </a:xfrm>
          <a:prstGeom prst="ellipse">
            <a:avLst/>
          </a:prstGeom>
          <a:solidFill>
            <a:srgbClr val="22254F">
              <a:alpha val="72000"/>
            </a:srgbClr>
          </a:solidFill>
          <a:ln w="12700">
            <a:solidFill>
              <a:srgbClr val="22254F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02920" y="29260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20" dirty="0">
                <a:solidFill>
                  <a:srgbClr val="48DD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 OF YOUTH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30352" y="950976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6F7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CONNECTING GENERATIONS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9496" y="1655064"/>
            <a:ext cx="106984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Better career choices start with better conversations.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762488" y="6473952"/>
            <a:ext cx="88696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 /  08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77240" y="2377440"/>
            <a:ext cx="3364992" cy="3172968"/>
          </a:xfrm>
          <a:prstGeom prst="roundRect">
            <a:avLst>
              <a:gd name="adj" fmla="val 4899"/>
            </a:avLst>
          </a:prstGeom>
          <a:solidFill>
            <a:srgbClr val="151C36"/>
          </a:solidFill>
          <a:ln w="12700">
            <a:solidFill>
              <a:srgbClr val="3039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978408" y="2606040"/>
            <a:ext cx="493776" cy="429768"/>
          </a:xfrm>
          <a:prstGeom prst="roundRect">
            <a:avLst>
              <a:gd name="adj" fmla="val 25532"/>
            </a:avLst>
          </a:prstGeom>
          <a:solidFill>
            <a:srgbClr val="9B7BFF"/>
          </a:solidFill>
          <a:ln w="12700">
            <a:solidFill>
              <a:srgbClr val="9B7B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978408" y="2670048"/>
            <a:ext cx="4937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1024"/>
                </a:solidFill>
              </a:rPr>
              <a:t>Y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87552" y="3209544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6F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Young People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987552" y="3721608"/>
            <a:ext cx="29260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Express ambitions and build a clear, achievable action plan.</a:t>
            </a:r>
            <a:endParaRPr lang="en-US" sz="1330" dirty="0"/>
          </a:p>
        </p:txBody>
      </p:sp>
      <p:sp>
        <p:nvSpPr>
          <p:cNvPr id="13" name="Shape 11"/>
          <p:cNvSpPr/>
          <p:nvPr/>
        </p:nvSpPr>
        <p:spPr>
          <a:xfrm>
            <a:off x="4425696" y="2377440"/>
            <a:ext cx="3364992" cy="3172968"/>
          </a:xfrm>
          <a:prstGeom prst="roundRect">
            <a:avLst>
              <a:gd name="adj" fmla="val 4899"/>
            </a:avLst>
          </a:prstGeom>
          <a:solidFill>
            <a:srgbClr val="151C36"/>
          </a:solidFill>
          <a:ln w="12700">
            <a:solidFill>
              <a:srgbClr val="3039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4626864" y="2606040"/>
            <a:ext cx="493776" cy="429768"/>
          </a:xfrm>
          <a:prstGeom prst="roundRect">
            <a:avLst>
              <a:gd name="adj" fmla="val 25532"/>
            </a:avLst>
          </a:prstGeom>
          <a:solidFill>
            <a:srgbClr val="48DDEB"/>
          </a:solidFill>
          <a:ln w="12700">
            <a:solidFill>
              <a:srgbClr val="48DD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4626864" y="2670048"/>
            <a:ext cx="4937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1024"/>
                </a:solidFill>
              </a:rPr>
              <a:t>P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636008" y="3209544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6F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Parents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4636008" y="3721608"/>
            <a:ext cx="29260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 new career paths and discuss financial stability constructively.</a:t>
            </a:r>
            <a:endParaRPr lang="en-US" sz="1330" dirty="0"/>
          </a:p>
        </p:txBody>
      </p:sp>
      <p:sp>
        <p:nvSpPr>
          <p:cNvPr id="18" name="Shape 16"/>
          <p:cNvSpPr/>
          <p:nvPr/>
        </p:nvSpPr>
        <p:spPr>
          <a:xfrm>
            <a:off x="8065008" y="2377440"/>
            <a:ext cx="3364992" cy="3172968"/>
          </a:xfrm>
          <a:prstGeom prst="roundRect">
            <a:avLst>
              <a:gd name="adj" fmla="val 4899"/>
            </a:avLst>
          </a:prstGeom>
          <a:solidFill>
            <a:srgbClr val="151C36"/>
          </a:solidFill>
          <a:ln w="12700">
            <a:solidFill>
              <a:srgbClr val="3039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8266176" y="2606040"/>
            <a:ext cx="493776" cy="429768"/>
          </a:xfrm>
          <a:prstGeom prst="roundRect">
            <a:avLst>
              <a:gd name="adj" fmla="val 25532"/>
            </a:avLst>
          </a:prstGeom>
          <a:solidFill>
            <a:srgbClr val="FFC57A"/>
          </a:solidFill>
          <a:ln w="12700">
            <a:solidFill>
              <a:srgbClr val="FFC57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8266176" y="2670048"/>
            <a:ext cx="4937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1024"/>
                </a:solidFill>
              </a:rPr>
              <a:t>M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275320" y="3209544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6F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Mentors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8275320" y="3721608"/>
            <a:ext cx="29260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 real-life experience, practical advice, and professional insight.</a:t>
            </a:r>
            <a:endParaRPr lang="en-US" sz="1330" dirty="0"/>
          </a:p>
        </p:txBody>
      </p:sp>
      <p:sp>
        <p:nvSpPr>
          <p:cNvPr id="23" name="Rounded Rectangle 22">
            <a:hlinkClick r:id="rId3" action="ppaction://hlinksldjump"/>
          </p:cNvPr>
          <p:cNvSpPr/>
          <p:nvPr/>
        </p:nvSpPr>
        <p:spPr>
          <a:xfrm>
            <a:off x="9445752" y="6419088"/>
            <a:ext cx="841248" cy="329184"/>
          </a:xfrm>
          <a:prstGeom prst="roundRect">
            <a:avLst/>
          </a:prstGeom>
          <a:solidFill>
            <a:srgbClr val="242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E6F0FC"/>
                </a:solidFill>
                <a:latin typeface="Aptos"/>
              </a:rPr>
              <a:t>← BACK</a:t>
            </a:r>
          </a:p>
        </p:txBody>
      </p:sp>
      <p:sp>
        <p:nvSpPr>
          <p:cNvPr id="24" name="Rounded Rectangle 23">
            <a:hlinkClick r:id="rId4" action="ppaction://hlinksldjump"/>
          </p:cNvPr>
          <p:cNvSpPr/>
          <p:nvPr/>
        </p:nvSpPr>
        <p:spPr>
          <a:xfrm>
            <a:off x="10351008" y="6419088"/>
            <a:ext cx="841248" cy="329184"/>
          </a:xfrm>
          <a:prstGeom prst="roundRect">
            <a:avLst/>
          </a:prstGeom>
          <a:solidFill>
            <a:srgbClr val="242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E6F0FC"/>
                </a:solidFill>
                <a:latin typeface="Aptos"/>
              </a:rPr>
              <a:t>⌂ HOME</a:t>
            </a:r>
          </a:p>
        </p:txBody>
      </p:sp>
      <p:sp>
        <p:nvSpPr>
          <p:cNvPr id="25" name="Rounded Rectangle 24">
            <a:hlinkClick r:id="rId5" action="ppaction://hlinksldjump"/>
          </p:cNvPr>
          <p:cNvSpPr/>
          <p:nvPr/>
        </p:nvSpPr>
        <p:spPr>
          <a:xfrm>
            <a:off x="11256264" y="6419088"/>
            <a:ext cx="832104" cy="329184"/>
          </a:xfrm>
          <a:prstGeom prst="roundRect">
            <a:avLst/>
          </a:prstGeom>
          <a:solidFill>
            <a:srgbClr val="3DD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0B132A"/>
                </a:solidFill>
                <a:latin typeface="Aptos"/>
              </a:rPr>
              <a:t>NEXT →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450" fill="hold"/>
                            <p:tgtEl>
                              <p:spTgt spid="5"/>
                            </p:tgtEl>
                          </p:cBhvr>
                        </p:animEffect>
                      </p:childTnLst>
                    </p:cTn>
                  </p:par>
                  <p:par>
                    <p:cTn id="5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6" dur="450" fill="hold"/>
                            <p:tgtEl>
                              <p:spTgt spid="6"/>
                            </p:tgtEl>
                          </p:cBhvr>
                        </p:animEffect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8" dur="450" fill="hold"/>
                            <p:tgtEl>
                              <p:spTgt spid="10"/>
                            </p:tgtEl>
                          </p:cBhvr>
                        </p:animEffect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0" dur="450" fill="hold"/>
                            <p:tgtEl>
                              <p:spTgt spid="11"/>
                            </p:tgtEl>
                          </p:cBhvr>
                        </p:animEffect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2" dur="450" fill="hold"/>
                            <p:tgtEl>
                              <p:spTgt spid="12"/>
                            </p:tgtEl>
                          </p:cBhvr>
                        </p:animEffect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4" dur="450" fill="hold"/>
                            <p:tgtEl>
                              <p:spTgt spid="15"/>
                            </p:tgtEl>
                          </p:cBhvr>
                        </p:animEffect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6" dur="450" fill="hold"/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8" dur="450" fill="hold"/>
                            <p:tgtEl>
                              <p:spTgt spid="17"/>
                            </p:tgtEl>
                          </p:cBhvr>
                        </p:animEffect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20" dur="450" fill="hold"/>
                            <p:tgtEl>
                              <p:spTgt spid="20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0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9B7BFF"/>
          </a:solidFill>
          <a:ln w="12700">
            <a:solidFill>
              <a:srgbClr val="9B7B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9601200" y="-1828800"/>
            <a:ext cx="4754880" cy="4754880"/>
          </a:xfrm>
          <a:prstGeom prst="ellipse">
            <a:avLst/>
          </a:prstGeom>
          <a:solidFill>
            <a:srgbClr val="22254F">
              <a:alpha val="72000"/>
            </a:srgbClr>
          </a:solidFill>
          <a:ln w="12700">
            <a:solidFill>
              <a:srgbClr val="22254F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02920" y="29260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20" dirty="0">
                <a:solidFill>
                  <a:srgbClr val="48DD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 OF YOUTH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30352" y="950976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6F7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OUR VISION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9496" y="1655064"/>
            <a:ext cx="106984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young people a voice in their own future.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762488" y="6473952"/>
            <a:ext cx="88696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 /  08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914400" y="2514600"/>
            <a:ext cx="10332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900" b="1" dirty="0">
                <a:solidFill>
                  <a:srgbClr val="F6F7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DREAM  →  PLAN  →  ACT</a:t>
            </a:r>
            <a:endParaRPr lang="en-US" sz="3900" dirty="0"/>
          </a:p>
        </p:txBody>
      </p:sp>
      <p:sp>
        <p:nvSpPr>
          <p:cNvPr id="9" name="Text 7"/>
          <p:cNvSpPr/>
          <p:nvPr/>
        </p:nvSpPr>
        <p:spPr>
          <a:xfrm>
            <a:off x="1280160" y="3767328"/>
            <a:ext cx="9601200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dirty="0">
                <a:solidFill>
                  <a:srgbClr val="B8C2DD"/>
                </a:solidFill>
              </a:rPr>
              <a:t>We want every young person to feel informed, supported, and confident when making life and career decisions.</a:t>
            </a:r>
            <a:endParaRPr lang="en-US" sz="2300" dirty="0"/>
          </a:p>
        </p:txBody>
      </p:sp>
      <p:sp>
        <p:nvSpPr>
          <p:cNvPr id="10" name="Text 8">
            <a:hlinkClick r:id="rId3"/>
          </p:cNvPr>
          <p:cNvSpPr/>
          <p:nvPr/>
        </p:nvSpPr>
        <p:spPr>
          <a:xfrm>
            <a:off x="1965960" y="5696712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u="sng" dirty="0">
                <a:solidFill>
                  <a:srgbClr val="48DDEB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the platform: voiceofyouth1.netlify.app</a:t>
            </a:r>
            <a:endParaRPr lang="en-US" sz="1700" dirty="0"/>
          </a:p>
        </p:txBody>
      </p:sp>
      <p:sp>
        <p:nvSpPr>
          <p:cNvPr id="11" name="Rounded Rectangle 10">
            <a:hlinkClick r:id="rId4" action="ppaction://hlinksldjump"/>
          </p:cNvPr>
          <p:cNvSpPr/>
          <p:nvPr/>
        </p:nvSpPr>
        <p:spPr>
          <a:xfrm>
            <a:off x="9445752" y="6419088"/>
            <a:ext cx="841248" cy="329184"/>
          </a:xfrm>
          <a:prstGeom prst="roundRect">
            <a:avLst/>
          </a:prstGeom>
          <a:solidFill>
            <a:srgbClr val="242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E6F0FC"/>
                </a:solidFill>
                <a:latin typeface="Aptos"/>
              </a:rPr>
              <a:t>← BACK</a:t>
            </a:r>
          </a:p>
        </p:txBody>
      </p:sp>
      <p:sp>
        <p:nvSpPr>
          <p:cNvPr id="12" name="Rounded Rectangle 11">
            <a:hlinkClick r:id="rId5" action="ppaction://hlinksldjump"/>
          </p:cNvPr>
          <p:cNvSpPr/>
          <p:nvPr/>
        </p:nvSpPr>
        <p:spPr>
          <a:xfrm>
            <a:off x="10351008" y="6419088"/>
            <a:ext cx="841248" cy="329184"/>
          </a:xfrm>
          <a:prstGeom prst="roundRect">
            <a:avLst/>
          </a:prstGeom>
          <a:solidFill>
            <a:srgbClr val="242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E6F0FC"/>
                </a:solidFill>
                <a:latin typeface="Aptos"/>
              </a:rPr>
              <a:t>⌂ HOME</a:t>
            </a:r>
          </a:p>
        </p:txBody>
      </p:sp>
      <p:sp>
        <p:nvSpPr>
          <p:cNvPr id="13" name="Rounded Rectangle 12">
            <a:hlinkClick r:id="rId6" action="ppaction://hlinksldjump"/>
          </p:cNvPr>
          <p:cNvSpPr/>
          <p:nvPr/>
        </p:nvSpPr>
        <p:spPr>
          <a:xfrm>
            <a:off x="11256264" y="6419088"/>
            <a:ext cx="832104" cy="329184"/>
          </a:xfrm>
          <a:prstGeom prst="roundRect">
            <a:avLst/>
          </a:prstGeom>
          <a:solidFill>
            <a:srgbClr val="3DD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0B132A"/>
                </a:solidFill>
                <a:latin typeface="Aptos"/>
              </a:rPr>
              <a:t>NEXT →</a:t>
            </a:r>
          </a:p>
        </p:txBody>
      </p:sp>
      <p:sp>
        <p:nvSpPr>
          <p:cNvPr id="14" name="Rounded Rectangle 13">
            <a:hlinkClick r:id="rId3"/>
          </p:cNvPr>
          <p:cNvSpPr/>
          <p:nvPr/>
        </p:nvSpPr>
        <p:spPr>
          <a:xfrm>
            <a:off x="8732520" y="5715000"/>
            <a:ext cx="2514600" cy="329184"/>
          </a:xfrm>
          <a:prstGeom prst="roundRect">
            <a:avLst/>
          </a:prstGeom>
          <a:solidFill>
            <a:srgbClr val="3DD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0B132A"/>
                </a:solidFill>
                <a:latin typeface="Aptos"/>
              </a:rPr>
              <a:t>VISIT THE PLATFORM  ↗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450" fill="hold"/>
                            <p:tgtEl>
                              <p:spTgt spid="5"/>
                            </p:tgtEl>
                          </p:cBhvr>
                        </p:animEffect>
                      </p:childTnLst>
                    </p:cTn>
                  </p:par>
                  <p:par>
                    <p:cTn id="5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6" dur="450" fill="hold"/>
                            <p:tgtEl>
                              <p:spTgt spid="6"/>
                            </p:tgtEl>
                          </p:cBhvr>
                        </p:animEffect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8" dur="450" fill="hold"/>
                            <p:tgtEl>
                              <p:spTgt spid="8"/>
                            </p:tgtEl>
                          </p:cBhvr>
                        </p:animEffect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0" dur="450" fill="hold"/>
                            <p:tgtEl>
                              <p:spTgt spid="9"/>
                            </p:tgtEl>
                          </p:cBhvr>
                        </p:animEffect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2" dur="450" fill="hold"/>
                            <p:tgtEl>
                              <p:spTgt spid="10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0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9B7BFF"/>
          </a:solidFill>
          <a:ln w="12700">
            <a:solidFill>
              <a:srgbClr val="9B7B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9601200" y="-1828800"/>
            <a:ext cx="4754880" cy="4754880"/>
          </a:xfrm>
          <a:prstGeom prst="ellipse">
            <a:avLst/>
          </a:prstGeom>
          <a:solidFill>
            <a:srgbClr val="22254F">
              <a:alpha val="72000"/>
            </a:srgbClr>
          </a:solidFill>
          <a:ln w="12700">
            <a:solidFill>
              <a:srgbClr val="22254F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02920" y="29260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20" dirty="0">
                <a:solidFill>
                  <a:srgbClr val="48DD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 OF YOUTH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0762488" y="6473952"/>
            <a:ext cx="88696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8C2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 /  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941832" y="19202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100" b="1" dirty="0">
                <a:solidFill>
                  <a:srgbClr val="F6F7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THANK YOU!</a:t>
            </a:r>
            <a:endParaRPr lang="en-US" sz="6100" dirty="0"/>
          </a:p>
        </p:txBody>
      </p:sp>
      <p:sp>
        <p:nvSpPr>
          <p:cNvPr id="7" name="Text 5"/>
          <p:cNvSpPr/>
          <p:nvPr/>
        </p:nvSpPr>
        <p:spPr>
          <a:xfrm>
            <a:off x="1234440" y="3246120"/>
            <a:ext cx="9784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dirty="0">
                <a:solidFill>
                  <a:srgbClr val="48DDEB"/>
                </a:solidFill>
              </a:rPr>
              <a:t>Your future. Your choices. Your voice.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2286000" y="4956048"/>
            <a:ext cx="7635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B8C2DD"/>
                </a:solidFill>
              </a:rPr>
              <a:t>Jessica Cuervo  •  Santiago Calvache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B8C2DD"/>
                </a:solidFill>
              </a:rPr>
              <a:t>Karen Sanchez  •  Tarek Aziz</a:t>
            </a:r>
            <a:endParaRPr lang="en-US" sz="1700" dirty="0"/>
          </a:p>
        </p:txBody>
      </p:sp>
      <p:sp>
        <p:nvSpPr>
          <p:cNvPr id="9" name="Rounded Rectangle 8">
            <a:hlinkClick r:id="rId3" action="ppaction://hlinksldjump"/>
          </p:cNvPr>
          <p:cNvSpPr/>
          <p:nvPr/>
        </p:nvSpPr>
        <p:spPr>
          <a:xfrm>
            <a:off x="9445752" y="6419088"/>
            <a:ext cx="841248" cy="329184"/>
          </a:xfrm>
          <a:prstGeom prst="roundRect">
            <a:avLst/>
          </a:prstGeom>
          <a:solidFill>
            <a:srgbClr val="242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E6F0FC"/>
                </a:solidFill>
                <a:latin typeface="Aptos"/>
              </a:rPr>
              <a:t>← BACK</a:t>
            </a:r>
          </a:p>
        </p:txBody>
      </p:sp>
      <p:sp>
        <p:nvSpPr>
          <p:cNvPr id="10" name="Rounded Rectangle 9">
            <a:hlinkClick r:id="rId4" action="ppaction://hlinksldjump"/>
          </p:cNvPr>
          <p:cNvSpPr/>
          <p:nvPr/>
        </p:nvSpPr>
        <p:spPr>
          <a:xfrm>
            <a:off x="10351008" y="6419088"/>
            <a:ext cx="841248" cy="329184"/>
          </a:xfrm>
          <a:prstGeom prst="roundRect">
            <a:avLst/>
          </a:prstGeom>
          <a:solidFill>
            <a:srgbClr val="242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E6F0FC"/>
                </a:solidFill>
                <a:latin typeface="Aptos"/>
              </a:rPr>
              <a:t>⌂ HOME</a:t>
            </a:r>
          </a:p>
        </p:txBody>
      </p:sp>
      <p:sp>
        <p:nvSpPr>
          <p:cNvPr id="11" name="Rounded Rectangle 10">
            <a:hlinkClick r:id="rId5"/>
          </p:cNvPr>
          <p:cNvSpPr/>
          <p:nvPr/>
        </p:nvSpPr>
        <p:spPr>
          <a:xfrm>
            <a:off x="5281954" y="5769864"/>
            <a:ext cx="2057400" cy="329184"/>
          </a:xfrm>
          <a:prstGeom prst="roundRect">
            <a:avLst/>
          </a:prstGeom>
          <a:solidFill>
            <a:srgbClr val="3DD9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tIns="0" rIns="64008" bIns="0" rtlCol="0" anchor="ctr"/>
          <a:lstStyle/>
          <a:p>
            <a:pPr algn="ctr"/>
            <a:r>
              <a:rPr sz="1000" b="1">
                <a:solidFill>
                  <a:srgbClr val="0B132A"/>
                </a:solidFill>
                <a:latin typeface="Aptos"/>
              </a:rPr>
              <a:t>VISIT WEBSITE  ↗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450" fill="hold"/>
                            <p:tgtEl>
                              <p:spTgt spid="6"/>
                            </p:tgtEl>
                          </p:cBhvr>
                        </p:animEffect>
                      </p:childTnLst>
                    </p:cTn>
                  </p:par>
                  <p:par>
                    <p:cTn id="5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6" dur="450" fill="hold"/>
                            <p:tgtEl>
                              <p:spTgt spid="7"/>
                            </p:tgtEl>
                          </p:cBhvr>
                        </p:animEffect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8" dur="450" fill="hold"/>
                            <p:tgtEl>
                              <p:spTgt spid="8"/>
                            </p:tgtEl>
                          </p:cBhvr>
                        </p:animEffect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animEffect transition="in" filter="fade">
                          <p:cBhvr>
                            <p:cTn id="10" dur="450" fill="hold"/>
                            <p:tgtEl>
                              <p:spTgt spid="11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476</Words>
  <Application>Microsoft Office PowerPoint</Application>
  <PresentationFormat>Geniş ekran</PresentationFormat>
  <Paragraphs>113</Paragraphs>
  <Slides>8</Slides>
  <Notes>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Voice of Youth</dc:title>
  <dc:subject>Voice of Youth Project Presentation</dc:subject>
  <dc:creator>Voice of Youth Team</dc:creator>
  <cp:lastModifiedBy>Bilisim Balıkesir</cp:lastModifiedBy>
  <cp:revision>2</cp:revision>
  <dcterms:created xsi:type="dcterms:W3CDTF">2026-10-16T07:30:48Z</dcterms:created>
  <dcterms:modified xsi:type="dcterms:W3CDTF">2026-10-16T07:40:01Z</dcterms:modified>
</cp:coreProperties>
</file>