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-1005840"/>
            <a:ext cx="5486400" cy="5486400"/>
          </a:xfrm>
          <a:prstGeom prst="ellipse">
            <a:avLst/>
          </a:prstGeom>
          <a:solidFill>
            <a:srgbClr val="635BFF">
              <a:alpha val="85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961120" y="3200400"/>
            <a:ext cx="3657600" cy="3657600"/>
          </a:xfrm>
          <a:prstGeom prst="ellipse">
            <a:avLst/>
          </a:prstGeom>
          <a:solidFill>
            <a:srgbClr val="22C9B8">
              <a:alpha val="77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77240" y="685800"/>
            <a:ext cx="9144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spc="250" kern="0" dirty="0">
                <a:solidFill>
                  <a:srgbClr val="22C9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77240" y="1508760"/>
            <a:ext cx="9144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BACK</a:t>
            </a:r>
            <a:endParaRPr lang="en-US" sz="5300" dirty="0"/>
          </a:p>
          <a:p>
            <a:pPr indent="0" marL="0">
              <a:buNone/>
            </a:pPr>
            <a:r>
              <a:rPr lang="en-US" sz="5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TIME.</a:t>
            </a:r>
            <a:endParaRPr lang="en-US" sz="5300" dirty="0"/>
          </a:p>
        </p:txBody>
      </p:sp>
      <p:sp>
        <p:nvSpPr>
          <p:cNvPr id="6" name="Text 4"/>
          <p:cNvSpPr/>
          <p:nvPr/>
        </p:nvSpPr>
        <p:spPr>
          <a:xfrm>
            <a:off x="804672" y="443484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DCE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impact of social media on young people —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DCE3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 how we can build healthier habits.</a:t>
            </a:r>
            <a:endParaRPr lang="en-US" sz="2300" dirty="0"/>
          </a:p>
        </p:txBody>
      </p:sp>
      <p:sp>
        <p:nvSpPr>
          <p:cNvPr id="7" name="Text 5"/>
          <p:cNvSpPr/>
          <p:nvPr/>
        </p:nvSpPr>
        <p:spPr>
          <a:xfrm>
            <a:off x="804672" y="6236208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22C9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WEBSITE FOR AWARENESS &amp; ACTION</a:t>
            </a:r>
            <a:endParaRPr lang="en-US" sz="12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28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62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297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THE PROBLEM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 is bigger than scrolling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008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  •  STAY CONNECTED, STAY BALANCED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4008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67512" y="1874520"/>
            <a:ext cx="1060704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media can connect us. But endless feeds and notifications can compete with sleep, attention and wellbeing.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685800" y="3291840"/>
            <a:ext cx="3502152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914400" y="3602736"/>
            <a:ext cx="73152" cy="41148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124712" y="3584448"/>
            <a:ext cx="2862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Always on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124712" y="4187952"/>
            <a:ext cx="281635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Constant checking can interrupt studying.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325112" y="3291840"/>
            <a:ext cx="3502152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53712" y="3602736"/>
            <a:ext cx="73152" cy="411480"/>
          </a:xfrm>
          <a:prstGeom prst="rect">
            <a:avLst/>
          </a:prstGeom>
          <a:solidFill>
            <a:srgbClr val="EF637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64024" y="3584448"/>
            <a:ext cx="2862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Comparison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4764024" y="4187952"/>
            <a:ext cx="281635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Curated posts can distort expectations.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955280" y="3291840"/>
            <a:ext cx="3502152" cy="20574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83880" y="3602736"/>
            <a:ext cx="73152" cy="411480"/>
          </a:xfrm>
          <a:prstGeom prst="rect">
            <a:avLst/>
          </a:prstGeom>
          <a:solidFill>
            <a:srgbClr val="22C9B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94192" y="3584448"/>
            <a:ext cx="286207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rest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394192" y="4187952"/>
            <a:ext cx="2816352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Late-night scrolling can delay sleep.</a:t>
            </a:r>
            <a:endParaRPr lang="en-US" sz="16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25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50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780"/>
                      </p:stCondLst>
                      <p:childTnLst>
                        <p:par>
                          <p:cTn id="16" fill="hold" presetID="10" presetClass="entr" presetSubtype="0">
                            <p:childTnLst>
                              <p:animEffect transition="in" filter="fade">
                                <p:cBhvr>
                                  <p:cTn id="17" dur="550" fill="hold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1060"/>
                      </p:stCondLst>
                      <p:childTnLst>
                        <p:par>
                          <p:cTn id="20" fill="hold" presetID="10" presetClass="entr" presetSubtype="0">
                            <p:childTnLst>
                              <p:animEffect transition="in" filter="fade">
                                <p:cBhvr>
                                  <p:cTn id="21" dur="550" fill="hold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297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numbers worth noticing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008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  •  STAY CONNECTED, STAY BALANCED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4008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40080" y="1993392"/>
            <a:ext cx="3630168" cy="315468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24231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11%</a:t>
            </a:r>
            <a:endParaRPr lang="en-US" sz="5200" dirty="0"/>
          </a:p>
        </p:txBody>
      </p:sp>
      <p:sp>
        <p:nvSpPr>
          <p:cNvPr id="9" name="Text 7"/>
          <p:cNvSpPr/>
          <p:nvPr/>
        </p:nvSpPr>
        <p:spPr>
          <a:xfrm>
            <a:off x="868680" y="3401568"/>
            <a:ext cx="31546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showed problematic use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868680" y="441655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Europe · adolescents, 2022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26280" y="1993392"/>
            <a:ext cx="3630168" cy="315468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45736" y="24231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EF63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2×</a:t>
            </a:r>
            <a:endParaRPr lang="en-US" sz="5200" dirty="0"/>
          </a:p>
        </p:txBody>
      </p:sp>
      <p:sp>
        <p:nvSpPr>
          <p:cNvPr id="13" name="Text 11"/>
          <p:cNvSpPr/>
          <p:nvPr/>
        </p:nvSpPr>
        <p:spPr>
          <a:xfrm>
            <a:off x="4754880" y="3401568"/>
            <a:ext cx="31546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risk of mental-health problems associated with &gt;3h/day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4754880" y="441655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 Surgeon General · 2023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412480" y="1993392"/>
            <a:ext cx="3630168" cy="315468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31936" y="2423160"/>
            <a:ext cx="3200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b="1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46%</a:t>
            </a:r>
            <a:endParaRPr lang="en-US" sz="5200" dirty="0"/>
          </a:p>
        </p:txBody>
      </p:sp>
      <p:sp>
        <p:nvSpPr>
          <p:cNvPr id="17" name="Text 15"/>
          <p:cNvSpPr/>
          <p:nvPr/>
        </p:nvSpPr>
        <p:spPr>
          <a:xfrm>
            <a:off x="8641080" y="3401568"/>
            <a:ext cx="315468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said social media made them feel worse about body image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8641080" y="441655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 teens 13–17 · 2023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13232" y="5504688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Figures concern adolescents. Associations do not establish causation.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3232" y="59618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WHO Europe (2024); U.S. Surgeon General (2023)</a:t>
            </a:r>
            <a:endParaRPr lang="en-US" sz="11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40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105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1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1700"/>
                      </p:stCondLst>
                      <p:childTnLst>
                        <p:par>
                          <p:cTn id="16" fill="hold" presetID="10" presetClass="entr" presetSubtype="0">
                            <p:childTnLst>
                              <p:animEffect transition="in" filter="fade">
                                <p:cBhvr>
                                  <p:cTn id="17" dur="550" fill="hold"/>
                                  <p:tgtEl>
                                    <p:spTgt spid="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297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HARMS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excessive use affect us?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008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  •  STAY CONNECTED, STAY BALANCED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4008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67512" y="1920240"/>
            <a:ext cx="5303520" cy="150876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96112" y="2231136"/>
            <a:ext cx="73152" cy="411480"/>
          </a:xfrm>
          <a:prstGeom prst="rect">
            <a:avLst/>
          </a:prstGeom>
          <a:solidFill>
            <a:srgbClr val="22C9B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106424" y="2212848"/>
            <a:ext cx="4663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Sleep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106424" y="2816352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Scrolling late can crowd out rest.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199632" y="1920240"/>
            <a:ext cx="5303520" cy="150876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28232" y="2231136"/>
            <a:ext cx="73152" cy="41148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38544" y="2212848"/>
            <a:ext cx="4663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Focus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638544" y="2816352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Interruptions fragment attention.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667512" y="3685032"/>
            <a:ext cx="5303520" cy="150876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96112" y="3995928"/>
            <a:ext cx="73152" cy="411480"/>
          </a:xfrm>
          <a:prstGeom prst="rect">
            <a:avLst/>
          </a:prstGeom>
          <a:solidFill>
            <a:srgbClr val="EF637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06424" y="3977640"/>
            <a:ext cx="4663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Mood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106424" y="4581144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Unhelpful comparison can affect wellbeing.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9632" y="3685032"/>
            <a:ext cx="5303520" cy="150876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28232" y="3995928"/>
            <a:ext cx="73152" cy="411480"/>
          </a:xfrm>
          <a:prstGeom prst="rect">
            <a:avLst/>
          </a:prstGeom>
          <a:solidFill>
            <a:srgbClr val="FFBE6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38544" y="3977640"/>
            <a:ext cx="4663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Online safety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6638544" y="4581144"/>
            <a:ext cx="46177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Cyberbullying and harmful content are real risks.</a:t>
            </a:r>
            <a:endParaRPr lang="en-US" sz="16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30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65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1000"/>
                      </p:stCondLst>
                      <p:childTnLst>
                        <p:par>
                          <p:cTn id="16" fill="hold" presetID="10" presetClass="entr" presetSubtype="0">
                            <p:childTnLst>
                              <p:animEffect transition="in" filter="fade">
                                <p:cBhvr>
                                  <p:cTn id="17" dur="550" fill="hold"/>
                                  <p:tgtEl>
                                    <p:spTgt spid="1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1350"/>
                      </p:stCondLst>
                      <p:childTnLst>
                        <p:par>
                          <p:cTn id="20" fill="hold" presetID="10" presetClass="entr" presetSubtype="0">
                            <p:childTnLst>
                              <p:animEffect transition="in" filter="fade">
                                <p:cBhvr>
                                  <p:cTn id="21" dur="550" fill="hold"/>
                                  <p:tgtEl>
                                    <p:spTgt spid="2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297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RECOMMENDED SOLUTION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steps. More control.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008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  •  STAY CONNECTED, STAY BALANCED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4008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58368" y="1874520"/>
            <a:ext cx="5303520" cy="1591056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2167128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22C9B8"/>
          </a:solidFill>
          <a:ln w="12700">
            <a:solidFill>
              <a:srgbClr val="22C9B8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4128" y="23591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92224" y="213055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Mute</a:t>
            </a:r>
            <a:endParaRPr lang="en-US" sz="2300" dirty="0"/>
          </a:p>
        </p:txBody>
      </p:sp>
      <p:sp>
        <p:nvSpPr>
          <p:cNvPr id="11" name="Text 9"/>
          <p:cNvSpPr/>
          <p:nvPr/>
        </p:nvSpPr>
        <p:spPr>
          <a:xfrm>
            <a:off x="1792224" y="269748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Turn off nonessential notifications.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190488" y="1874520"/>
            <a:ext cx="5303520" cy="1591056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91656" y="2167128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635BFF"/>
          </a:solidFill>
          <a:ln w="12700">
            <a:solidFill>
              <a:srgbClr val="635BFF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56248" y="23591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24344" y="2130552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Protect</a:t>
            </a:r>
            <a:endParaRPr lang="en-US" sz="2300" dirty="0"/>
          </a:p>
        </p:txBody>
      </p:sp>
      <p:sp>
        <p:nvSpPr>
          <p:cNvPr id="16" name="Text 14"/>
          <p:cNvSpPr/>
          <p:nvPr/>
        </p:nvSpPr>
        <p:spPr>
          <a:xfrm>
            <a:off x="7324344" y="2697480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phone-free study block.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58368" y="3739896"/>
            <a:ext cx="5303520" cy="1591056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9536" y="4032504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635BFF"/>
          </a:solidFill>
          <a:ln w="12700">
            <a:solidFill>
              <a:srgbClr val="635BFF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24128" y="4224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92224" y="3995928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1792224" y="456285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app limits you can actually keep.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90488" y="3739896"/>
            <a:ext cx="5303520" cy="1591056"/>
          </a:xfrm>
          <a:prstGeom prst="roundRect">
            <a:avLst>
              <a:gd name="adj" fmla="val 8621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91656" y="4032504"/>
            <a:ext cx="731520" cy="731520"/>
          </a:xfrm>
          <a:prstGeom prst="roundRect">
            <a:avLst>
              <a:gd name="adj" fmla="val 18750"/>
            </a:avLst>
          </a:prstGeom>
          <a:solidFill>
            <a:srgbClr val="635BFF"/>
          </a:solidFill>
          <a:ln w="12700">
            <a:solidFill>
              <a:srgbClr val="635BFF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56248" y="4224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324344" y="3995928"/>
            <a:ext cx="37490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Unplug</a:t>
            </a:r>
            <a:endParaRPr lang="en-US" sz="2300" dirty="0"/>
          </a:p>
        </p:txBody>
      </p:sp>
      <p:sp>
        <p:nvSpPr>
          <p:cNvPr id="26" name="Text 24"/>
          <p:cNvSpPr/>
          <p:nvPr/>
        </p:nvSpPr>
        <p:spPr>
          <a:xfrm>
            <a:off x="7324344" y="4562856"/>
            <a:ext cx="3749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Put your phone away before bed.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4944" y="5870448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goal is intentional use — not avoiding every online connection.</a:t>
            </a:r>
            <a:endParaRPr lang="en-US" sz="17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35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65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1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950"/>
                      </p:stCondLst>
                      <p:childTnLst>
                        <p:par>
                          <p:cTn id="16" fill="hold" presetID="10" presetClass="entr" presetSubtype="0">
                            <p:childTnLst>
                              <p:animEffect transition="in" filter="fade">
                                <p:cBhvr>
                                  <p:cTn id="17" dur="550" fill="hold"/>
                                  <p:tgtEl>
                                    <p:spTgt spid="2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1250"/>
                      </p:stCondLst>
                      <p:childTnLst>
                        <p:par>
                          <p:cTn id="20" fill="hold" presetID="10" presetClass="entr" presetSubtype="0">
                            <p:childTnLst>
                              <p:animEffect transition="in" filter="fade">
                                <p:cBhvr>
                                  <p:cTn id="21" dur="550" fill="hold"/>
                                  <p:tgtEl>
                                    <p:spTgt spid="2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42976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35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OUR WEBSITE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86868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response: Social Balance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40080" y="6455664"/>
            <a:ext cx="8229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SOCIAL BALANCE  •  STAY CONNECTED, STAY BALANCED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064240" y="64008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58368" y="1874520"/>
            <a:ext cx="6720840" cy="4050792"/>
          </a:xfrm>
          <a:prstGeom prst="roundRect">
            <a:avLst>
              <a:gd name="adj" fmla="val 3386"/>
            </a:avLst>
          </a:prstGeom>
          <a:solidFill>
            <a:srgbClr val="101B3A"/>
          </a:solidFill>
          <a:ln w="12700">
            <a:solidFill>
              <a:srgbClr val="101B3A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2103120"/>
            <a:ext cx="6309360" cy="329184"/>
          </a:xfrm>
          <a:prstGeom prst="roundRect">
            <a:avLst>
              <a:gd name="adj" fmla="val 41667"/>
            </a:avLst>
          </a:prstGeom>
          <a:solidFill>
            <a:srgbClr val="26365A"/>
          </a:solidFill>
          <a:ln w="12700">
            <a:solidFill>
              <a:srgbClr val="26365A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1560" y="2167128"/>
            <a:ext cx="5212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●  ●  ●     socialbalance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179576" y="2798064"/>
            <a:ext cx="543153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BACK</a:t>
            </a:r>
            <a:endParaRPr lang="en-US" sz="3900" dirty="0"/>
          </a:p>
          <a:p>
            <a:pPr indent="0" marL="0">
              <a:buNone/>
            </a:pPr>
            <a:r>
              <a:rPr lang="en-US" sz="3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TIME.</a:t>
            </a:r>
            <a:endParaRPr lang="en-US" sz="3900" dirty="0"/>
          </a:p>
        </p:txBody>
      </p:sp>
      <p:sp>
        <p:nvSpPr>
          <p:cNvPr id="11" name="Text 9"/>
          <p:cNvSpPr/>
          <p:nvPr/>
        </p:nvSpPr>
        <p:spPr>
          <a:xfrm>
            <a:off x="1188720" y="4800600"/>
            <a:ext cx="5212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22C9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• Healthy Habits • Quiz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7699248" y="1874520"/>
            <a:ext cx="3776472" cy="1124712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7848" y="2185416"/>
            <a:ext cx="73152" cy="411480"/>
          </a:xfrm>
          <a:prstGeom prst="rect">
            <a:avLst/>
          </a:prstGeom>
          <a:solidFill>
            <a:srgbClr val="635B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38160" y="2167128"/>
            <a:ext cx="31363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138160" y="2770632"/>
            <a:ext cx="3090672" cy="45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Impactful facts &amp; clear harms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699248" y="3246120"/>
            <a:ext cx="3776472" cy="1124712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927848" y="3557016"/>
            <a:ext cx="73152" cy="411480"/>
          </a:xfrm>
          <a:prstGeom prst="rect">
            <a:avLst/>
          </a:prstGeom>
          <a:solidFill>
            <a:srgbClr val="22C9B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38160" y="3538728"/>
            <a:ext cx="31363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 action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138160" y="4142232"/>
            <a:ext cx="3090672" cy="45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screen-time habits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7699248" y="4617720"/>
            <a:ext cx="3776472" cy="1124712"/>
          </a:xfrm>
          <a:prstGeom prst="roundRect">
            <a:avLst>
              <a:gd name="adj" fmla="val 1219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27848" y="4928616"/>
            <a:ext cx="73152" cy="411480"/>
          </a:xfrm>
          <a:prstGeom prst="rect">
            <a:avLst/>
          </a:prstGeom>
          <a:solidFill>
            <a:srgbClr val="EF637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38160" y="4910328"/>
            <a:ext cx="313639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101B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Reflect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138160" y="5513832"/>
            <a:ext cx="3090672" cy="45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671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Interactive knowledge quiz</a:t>
            </a:r>
            <a:endParaRPr lang="en-US" sz="16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35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1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70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1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950"/>
                      </p:stCondLst>
                      <p:childTnLst>
                        <p:par>
                          <p:cTn id="16" fill="hold" presetID="10" presetClass="entr" presetSubtype="0">
                            <p:childTnLst>
                              <p:animEffect transition="in" filter="fade">
                                <p:cBhvr>
                                  <p:cTn id="17" dur="550" fill="hold"/>
                                  <p:tgtEl>
                                    <p:spTgt spid="1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1200"/>
                      </p:stCondLst>
                      <p:childTnLst>
                        <p:par>
                          <p:cTn id="20" fill="hold" presetID="10" presetClass="entr" presetSubtype="0">
                            <p:childTnLst>
                              <p:animEffect transition="in" filter="fade">
                                <p:cBhvr>
                                  <p:cTn id="21" dur="550" fill="hold"/>
                                  <p:tgtEl>
                                    <p:spTgt spid="2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94183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spc="200" kern="0" dirty="0">
                <a:solidFill>
                  <a:srgbClr val="22C9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SIMPLE CHALLENGE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77240" y="1673352"/>
            <a:ext cx="100584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would you do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30 minutes</a:t>
            </a:r>
            <a:endParaRPr lang="en-US" sz="4800" dirty="0"/>
          </a:p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back today?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822960" y="534924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CDD7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Try one small change this week.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22960" y="6409944"/>
            <a:ext cx="10424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ADB8D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who.int/europe/news/item/25-09-2024-teens--screens-and-mental-health  |  hhs.gov/surgeongeneral/reports-and-publications/youth-mental-health/social-media/</a:t>
            </a:r>
            <a:endParaRPr lang="en-US" sz="700" dirty="0"/>
          </a:p>
        </p:txBody>
      </p:sp>
    </p:spTree>
  </p:cSld>
  <p:clrMapOvr>
    <a:masterClrMapping/>
  </p:clrMapOvr>
  <p:transition spd="med" advClick="1">
    <p:fade/>
  </p:transition>
  <p:timing>
    <p:tnLst>
      <p:par>
        <p:cTn id="1" dur="indefinite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 presetID="10" presetClass="entr" presetSubtype="0">
                            <p:childTnLst>
                              <p:animEffect transition="in" filter="fade">
                                <p:cBhvr>
                                  <p:cTn id="5" dur="5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300"/>
                      </p:stCondLst>
                      <p:childTnLst>
                        <p:par>
                          <p:cTn id="8" fill="hold" presetID="10" presetClass="entr" presetSubtype="0">
                            <p:childTnLst>
                              <p:animEffect transition="in" filter="fade">
                                <p:cBhvr>
                                  <p:cTn id="9" dur="5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800"/>
                      </p:stCondLst>
                      <p:childTnLst>
                        <p:par>
                          <p:cTn id="12" fill="hold" presetID="10" presetClass="entr" presetSubtype="0">
                            <p:childTnLst>
                              <p:animEffect transition="in" filter="fade">
                                <p:cBhvr>
                                  <p:cTn id="13" dur="550" fill="hold"/>
                                  <p:tgtEl>
                                    <p:spTgt spid="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Balance — Take Back Your Time</dc:title>
  <dc:subject>Social Media Awareness</dc:subject>
  <dc:creator>Social Balance</dc:creator>
  <cp:lastModifiedBy>Social Balance</cp:lastModifiedBy>
  <cp:revision>1</cp:revision>
  <dcterms:created xsi:type="dcterms:W3CDTF">2026-10-15T08:25:54Z</dcterms:created>
  <dcterms:modified xsi:type="dcterms:W3CDTF">2026-10-15T08:25:54Z</dcterms:modified>
</cp:coreProperties>
</file>